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300" r:id="rId4"/>
    <p:sldId id="304" r:id="rId5"/>
    <p:sldId id="301" r:id="rId6"/>
    <p:sldId id="302" r:id="rId7"/>
    <p:sldId id="303"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5" r:id="rId25"/>
    <p:sldId id="274" r:id="rId26"/>
    <p:sldId id="276" r:id="rId27"/>
    <p:sldId id="277" r:id="rId28"/>
    <p:sldId id="278" r:id="rId29"/>
    <p:sldId id="279" r:id="rId30"/>
    <p:sldId id="280" r:id="rId31"/>
    <p:sldId id="281" r:id="rId32"/>
    <p:sldId id="283" r:id="rId33"/>
    <p:sldId id="284" r:id="rId34"/>
    <p:sldId id="282"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19" name="Espaço Reservado para Rodapé 18"/>
          <p:cNvSpPr>
            <a:spLocks noGrp="1"/>
          </p:cNvSpPr>
          <p:nvPr>
            <p:ph type="ftr" sz="quarter" idx="11"/>
          </p:nvPr>
        </p:nvSpPr>
        <p:spPr/>
        <p:txBody>
          <a:bodyPr/>
          <a:lstStyle/>
          <a:p>
            <a:endParaRPr lang="pt-BR" dirty="0"/>
          </a:p>
        </p:txBody>
      </p:sp>
      <p:sp>
        <p:nvSpPr>
          <p:cNvPr id="27" name="Espaço Reservado para Número de Slide 26"/>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8" name="Espaço Reservado para Número de Slide 7"/>
          <p:cNvSpPr>
            <a:spLocks noGrp="1"/>
          </p:cNvSpPr>
          <p:nvPr>
            <p:ph type="sldNum" sz="quarter" idx="11"/>
          </p:nvPr>
        </p:nvSpPr>
        <p:spPr/>
        <p:txBody>
          <a:bodyPr/>
          <a:lstStyle/>
          <a:p>
            <a:fld id="{8671E50F-C158-45FE-A2D2-8D4EF20161C1}" type="slidenum">
              <a:rPr lang="pt-BR" smtClean="0"/>
              <a:pPr/>
              <a:t>‹nº›</a:t>
            </a:fld>
            <a:endParaRPr lang="pt-BR" dirty="0"/>
          </a:p>
        </p:txBody>
      </p:sp>
      <p:sp>
        <p:nvSpPr>
          <p:cNvPr id="9" name="Espaço Reservado para Rodapé 8"/>
          <p:cNvSpPr>
            <a:spLocks noGrp="1"/>
          </p:cNvSpPr>
          <p:nvPr>
            <p:ph type="ftr" sz="quarter" idx="12"/>
          </p:nvPr>
        </p:nvSpPr>
        <p:spPr/>
        <p:txBody>
          <a:bodyPr/>
          <a:lstStyle/>
          <a:p>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BD49361-09C8-4C81-A6EA-889A63A360A5}" type="datetimeFigureOut">
              <a:rPr lang="pt-BR" smtClean="0"/>
              <a:pPr/>
              <a:t>25/10/2010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a:xfrm>
            <a:off x="8156448" y="6422064"/>
            <a:ext cx="762000" cy="365125"/>
          </a:xfrm>
        </p:spPr>
        <p:txBody>
          <a:bodyPr/>
          <a:lstStyle/>
          <a:p>
            <a:fld id="{8671E50F-C158-45FE-A2D2-8D4EF20161C1}"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dirty="0"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7BD49361-09C8-4C81-A6EA-889A63A360A5}" type="datetimeFigureOut">
              <a:rPr lang="pt-BR" smtClean="0"/>
              <a:pPr/>
              <a:t>25/10/2010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671E50F-C158-45FE-A2D2-8D4EF20161C1}"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BD49361-09C8-4C81-A6EA-889A63A360A5}" type="datetimeFigureOut">
              <a:rPr lang="pt-BR" smtClean="0"/>
              <a:pPr/>
              <a:t>25/10/2010</a:t>
            </a:fld>
            <a:endParaRPr lang="pt-BR" dirty="0"/>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dirty="0"/>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671E50F-C158-45FE-A2D2-8D4EF20161C1}" type="slidenum">
              <a:rPr lang="pt-BR" smtClean="0"/>
              <a:pPr/>
              <a:t>‹nº›</a:t>
            </a:fld>
            <a:endParaRPr lang="pt-B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iente\Desktop\Antônio - Secretaria\PARÓQUIA\Imagens Slides\download.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pic>
        <p:nvPicPr>
          <p:cNvPr id="1026"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
        <p:nvSpPr>
          <p:cNvPr id="2" name="Título 1"/>
          <p:cNvSpPr>
            <a:spLocks noGrp="1"/>
          </p:cNvSpPr>
          <p:nvPr>
            <p:ph type="ctrTitle"/>
          </p:nvPr>
        </p:nvSpPr>
        <p:spPr>
          <a:xfrm>
            <a:off x="214282" y="1000108"/>
            <a:ext cx="8750206" cy="3714776"/>
          </a:xfrm>
        </p:spPr>
        <p:txBody>
          <a:bodyPr>
            <a:normAutofit fontScale="90000"/>
          </a:bodyPr>
          <a:lstStyle/>
          <a:p>
            <a:pPr algn="ctr"/>
            <a:r>
              <a:rPr lang="pt-BR" sz="6000" b="1" u="sng" cap="all" dirty="0">
                <a:latin typeface="Baskerville Old Face" pitchFamily="18" charset="0"/>
              </a:rPr>
              <a:t>FORMAÇÃO PARA MINISTROS DA COMUNHÃO  </a:t>
            </a:r>
            <a:r>
              <a:rPr lang="pt-BR" sz="6000" b="1" dirty="0">
                <a:latin typeface="Baskerville Old Face" pitchFamily="18" charset="0"/>
              </a:rPr>
              <a:t/>
            </a:r>
            <a:br>
              <a:rPr lang="pt-BR" sz="6000" b="1" dirty="0">
                <a:latin typeface="Baskerville Old Face" pitchFamily="18" charset="0"/>
              </a:rPr>
            </a:br>
            <a:r>
              <a:rPr lang="pt-BR" sz="6000" b="1" u="sng" cap="all" dirty="0">
                <a:latin typeface="Baskerville Old Face" pitchFamily="18" charset="0"/>
              </a:rPr>
              <a:t>E DA PALAVRA </a:t>
            </a:r>
            <a:r>
              <a:rPr lang="pt-BR" dirty="0"/>
              <a:t/>
            </a:r>
            <a:br>
              <a:rPr lang="pt-BR" dirty="0"/>
            </a:b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357166"/>
            <a:ext cx="7467600" cy="6215106"/>
          </a:xfrm>
        </p:spPr>
        <p:txBody>
          <a:bodyPr>
            <a:normAutofit fontScale="70000" lnSpcReduction="20000"/>
          </a:bodyPr>
          <a:lstStyle/>
          <a:p>
            <a:pPr algn="just">
              <a:buNone/>
            </a:pPr>
            <a:r>
              <a:rPr lang="pt-BR" dirty="0" smtClean="0"/>
              <a:t>		Portanto, quando falamos aqui em IGREJA, não estamos nos referindo ao prédio onde os cristãos se reúnem, mas à comunidade das pessoas que querem seguir a Jesus Cristo.</a:t>
            </a:r>
          </a:p>
          <a:p>
            <a:pPr algn="just">
              <a:buNone/>
            </a:pPr>
            <a:r>
              <a:rPr lang="pt-BR" dirty="0" smtClean="0"/>
              <a:t>		Toda a primeira parte do Livro dos Atos dos Apóstolos nos mostra como o Espírito Santo transformou em Igreja viva, o pequeno grupo de apóstolos e discípulos que Jesus reunira a seu redor e deixara, na Terra, com uma grande missão. São Lucas nos fala sobre a vida comunitária, a vida de união fraterna que se notava na Igreja nascente.</a:t>
            </a:r>
          </a:p>
          <a:p>
            <a:pPr algn="just">
              <a:buNone/>
            </a:pPr>
            <a:r>
              <a:rPr lang="pt-BR" dirty="0" smtClean="0"/>
              <a:t>		É própria da ação do Espírito Santo: UNIR, FAZER COMUNIDADE.</a:t>
            </a:r>
          </a:p>
          <a:p>
            <a:pPr algn="just">
              <a:buNone/>
            </a:pPr>
            <a:r>
              <a:rPr lang="pt-BR" dirty="0" smtClean="0"/>
              <a:t>		Indício disto, no Antigo Testamento, encontramos na conhecida narração da Torre de Babel: </a:t>
            </a:r>
            <a:r>
              <a:rPr lang="pt-BR" b="1" dirty="0" smtClean="0"/>
              <a:t>Gn 11,1-9.</a:t>
            </a:r>
            <a:endParaRPr lang="pt-BR" dirty="0" smtClean="0"/>
          </a:p>
          <a:p>
            <a:pPr algn="just">
              <a:buNone/>
            </a:pPr>
            <a:r>
              <a:rPr lang="pt-BR" dirty="0" smtClean="0"/>
              <a:t>		Podemos observar que, em toda a Terra, havia uma só língua. Depois do pecado dos homens, o orgulho, Deus confundiu-lhes a comunicação. Ninguém se entendia mais. </a:t>
            </a:r>
          </a:p>
          <a:p>
            <a:pPr algn="just">
              <a:buNone/>
            </a:pPr>
            <a:r>
              <a:rPr lang="pt-BR" dirty="0" smtClean="0"/>
              <a:t>		Trata-se de uma narrativa simbólica. Ela quer nos ensinar que o pecado, o orgulho, o egoísmo são as causas dos desentendimentos entre os homens. Pensando somente em si mesmos, não se comunicam uns com os outros.</a:t>
            </a:r>
          </a:p>
          <a:p>
            <a:pPr>
              <a:buNone/>
            </a:pPr>
            <a:endParaRPr lang="pt-BR" dirty="0" smtClean="0"/>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liente\Desktop\Antônio - Secretaria\PARÓQUIA\Imagens Slides\3_9_11.jpg"/>
          <p:cNvPicPr>
            <a:picLocks noChangeAspect="1" noChangeArrowheads="1"/>
          </p:cNvPicPr>
          <p:nvPr/>
        </p:nvPicPr>
        <p:blipFill>
          <a:blip r:embed="rId2"/>
          <a:srcRect/>
          <a:stretch>
            <a:fillRect/>
          </a:stretch>
        </p:blipFill>
        <p:spPr bwMode="auto">
          <a:xfrm>
            <a:off x="1285852" y="1714488"/>
            <a:ext cx="5500726" cy="3929090"/>
          </a:xfrm>
          <a:prstGeom prst="rect">
            <a:avLst/>
          </a:prstGeom>
          <a:noFill/>
        </p:spPr>
      </p:pic>
      <p:sp>
        <p:nvSpPr>
          <p:cNvPr id="2" name="Título 1"/>
          <p:cNvSpPr>
            <a:spLocks noGrp="1"/>
          </p:cNvSpPr>
          <p:nvPr>
            <p:ph type="title"/>
          </p:nvPr>
        </p:nvSpPr>
        <p:spPr/>
        <p:txBody>
          <a:bodyPr/>
          <a:lstStyle/>
          <a:p>
            <a:r>
              <a:rPr lang="pt-BR" u="sng" dirty="0" smtClean="0">
                <a:latin typeface="Baskerville Old Face" pitchFamily="18" charset="0"/>
              </a:rPr>
              <a:t>Leitura bíblica:</a:t>
            </a:r>
            <a:endParaRPr lang="pt-BR" u="sng" dirty="0">
              <a:latin typeface="Baskerville Old Face" pitchFamily="18" charset="0"/>
            </a:endParaRPr>
          </a:p>
        </p:txBody>
      </p:sp>
      <p:sp>
        <p:nvSpPr>
          <p:cNvPr id="3" name="Espaço Reservado para Conteúdo 2"/>
          <p:cNvSpPr>
            <a:spLocks noGrp="1"/>
          </p:cNvSpPr>
          <p:nvPr>
            <p:ph idx="1"/>
          </p:nvPr>
        </p:nvSpPr>
        <p:spPr>
          <a:xfrm>
            <a:off x="457200" y="1600201"/>
            <a:ext cx="7467600" cy="2400304"/>
          </a:xfrm>
        </p:spPr>
        <p:txBody>
          <a:bodyPr/>
          <a:lstStyle/>
          <a:p>
            <a:pPr lvl="0">
              <a:buFont typeface="Wingdings" pitchFamily="2" charset="2"/>
              <a:buChar char="Ø"/>
            </a:pPr>
            <a:r>
              <a:rPr lang="pt-BR" b="1" u="sng" dirty="0" smtClean="0"/>
              <a:t> </a:t>
            </a:r>
            <a:r>
              <a:rPr lang="pt-BR" sz="3200" b="1" u="sng" dirty="0" smtClean="0"/>
              <a:t>At 2,5-11.</a:t>
            </a:r>
            <a:endParaRPr lang="pt-BR" sz="3200" dirty="0" smtClean="0"/>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2857488" y="1071546"/>
            <a:ext cx="4929222" cy="4000528"/>
          </a:xfrm>
        </p:spPr>
        <p:txBody>
          <a:bodyPr>
            <a:normAutofit lnSpcReduction="10000"/>
          </a:bodyPr>
          <a:lstStyle/>
          <a:p>
            <a:pPr algn="just">
              <a:buNone/>
            </a:pPr>
            <a:r>
              <a:rPr lang="pt-BR" sz="2100" dirty="0" smtClean="0"/>
              <a:t>		Lucas mostra, aqui, o efeito da ação do Espírito Santo. Quando Ele é dado à jovem Igreja, todos ouvem a sua própria língua. Isto quer dizer que o Espírito une e faz com que todos se entendam, porque o Espírito é amor.</a:t>
            </a:r>
          </a:p>
          <a:p>
            <a:pPr algn="just">
              <a:buNone/>
            </a:pPr>
            <a:r>
              <a:rPr lang="pt-BR" sz="2100" dirty="0" smtClean="0"/>
              <a:t>		No Antigo Testamento há ainda outra narrativa interes­sante. O profeta Ezequiel narra uma visão que teve e na qual se vê que o Espírito de Deus quer dar vida a seu povo e construir essa vida em unidade.  </a:t>
            </a:r>
            <a:r>
              <a:rPr lang="pt-BR" sz="2100" b="1" dirty="0" smtClean="0"/>
              <a:t>Ez </a:t>
            </a:r>
            <a:r>
              <a:rPr lang="pt-BR" sz="2100" b="1" i="1" dirty="0" smtClean="0"/>
              <a:t>37,1-14.</a:t>
            </a:r>
            <a:endParaRPr lang="pt-BR" sz="2100" dirty="0" smtClean="0"/>
          </a:p>
          <a:p>
            <a:pPr>
              <a:buNone/>
            </a:pPr>
            <a:r>
              <a:rPr lang="pt-BR" sz="2100" dirty="0" smtClean="0"/>
              <a:t>		</a:t>
            </a:r>
          </a:p>
          <a:p>
            <a:pPr algn="just">
              <a:buNone/>
            </a:pPr>
            <a:endParaRPr lang="pt-BR" dirty="0" smtClean="0"/>
          </a:p>
          <a:p>
            <a:pPr>
              <a:buNone/>
            </a:pPr>
            <a:endParaRPr lang="pt-BR" dirty="0"/>
          </a:p>
        </p:txBody>
      </p:sp>
      <p:pic>
        <p:nvPicPr>
          <p:cNvPr id="6"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pic>
        <p:nvPicPr>
          <p:cNvPr id="5123" name="Picture 3" descr="C:\Users\cliente\Desktop\Antônio - Secretaria\PARÓQUIA\Imagens Slides\pentencostes.jpg"/>
          <p:cNvPicPr>
            <a:picLocks noChangeAspect="1" noChangeArrowheads="1"/>
          </p:cNvPicPr>
          <p:nvPr/>
        </p:nvPicPr>
        <p:blipFill>
          <a:blip r:embed="rId3"/>
          <a:srcRect/>
          <a:stretch>
            <a:fillRect/>
          </a:stretch>
        </p:blipFill>
        <p:spPr bwMode="auto">
          <a:xfrm>
            <a:off x="357158" y="1000108"/>
            <a:ext cx="2928958" cy="35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57158" y="4590502"/>
            <a:ext cx="7429552" cy="1338828"/>
          </a:xfrm>
          <a:prstGeom prst="rect">
            <a:avLst/>
          </a:prstGeom>
          <a:noFill/>
        </p:spPr>
        <p:txBody>
          <a:bodyPr wrap="square" rtlCol="0">
            <a:spAutoFit/>
          </a:bodyPr>
          <a:lstStyle/>
          <a:p>
            <a:pPr algn="just"/>
            <a:r>
              <a:rPr lang="pt-BR" sz="2100" dirty="0"/>
              <a:t>Deus prometeu o Espírito ao povo do Antigo </a:t>
            </a:r>
            <a:r>
              <a:rPr lang="pt-BR" sz="2100" dirty="0" smtClean="0"/>
              <a:t>Testamento</a:t>
            </a:r>
            <a:r>
              <a:rPr lang="pt-BR" sz="2100" dirty="0"/>
              <a:t>. Ele o deu ao povo da Nova Aliança, a Igreja</a:t>
            </a:r>
            <a:r>
              <a:rPr lang="pt-BR" sz="2100" dirty="0" smtClean="0"/>
              <a:t>.</a:t>
            </a:r>
          </a:p>
          <a:p>
            <a:pPr algn="just"/>
            <a:endParaRPr lang="pt-BR" sz="2100" dirty="0" smtClean="0"/>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12"/>
            <a:ext cx="7467600" cy="1143000"/>
          </a:xfrm>
        </p:spPr>
        <p:txBody>
          <a:bodyPr>
            <a:normAutofit fontScale="90000"/>
          </a:bodyPr>
          <a:lstStyle/>
          <a:p>
            <a:r>
              <a:rPr lang="pt-BR" sz="3100" b="1" dirty="0" smtClean="0">
                <a:latin typeface="+mn-lt"/>
              </a:rPr>
              <a:t>At </a:t>
            </a:r>
            <a:r>
              <a:rPr lang="pt-BR" sz="3100" b="1" i="1" dirty="0" smtClean="0">
                <a:latin typeface="+mn-lt"/>
              </a:rPr>
              <a:t>2,22-27 </a:t>
            </a:r>
            <a:r>
              <a:rPr lang="pt-BR" sz="3100" b="1" dirty="0" smtClean="0">
                <a:latin typeface="+mn-lt"/>
              </a:rPr>
              <a:t>e </a:t>
            </a:r>
            <a:r>
              <a:rPr lang="pt-BR" sz="3100" b="1" i="1" dirty="0" smtClean="0">
                <a:latin typeface="+mn-lt"/>
              </a:rPr>
              <a:t>4,32-35</a:t>
            </a:r>
            <a:r>
              <a:rPr lang="pt-BR" sz="3100" i="1" dirty="0" smtClean="0">
                <a:latin typeface="+mn-lt"/>
              </a:rPr>
              <a:t> - </a:t>
            </a:r>
            <a:r>
              <a:rPr lang="pt-BR" sz="3100" b="1" i="1" dirty="0" smtClean="0">
                <a:latin typeface="+mn-lt"/>
              </a:rPr>
              <a:t>E</a:t>
            </a:r>
            <a:r>
              <a:rPr lang="pt-BR" sz="3100" b="1" dirty="0" smtClean="0">
                <a:latin typeface="+mn-lt"/>
              </a:rPr>
              <a:t>feitos do Espírito nas primeiras comunidades da Igreja.</a:t>
            </a:r>
            <a:r>
              <a:rPr lang="pt-BR" dirty="0" smtClean="0"/>
              <a:t/>
            </a:r>
            <a:br>
              <a:rPr lang="pt-BR" dirty="0" smtClean="0"/>
            </a:br>
            <a:endParaRPr lang="pt-BR" dirty="0"/>
          </a:p>
        </p:txBody>
      </p:sp>
      <p:sp>
        <p:nvSpPr>
          <p:cNvPr id="3" name="Espaço Reservado para Conteúdo 2"/>
          <p:cNvSpPr>
            <a:spLocks noGrp="1"/>
          </p:cNvSpPr>
          <p:nvPr>
            <p:ph idx="1"/>
          </p:nvPr>
        </p:nvSpPr>
        <p:spPr>
          <a:xfrm>
            <a:off x="214282" y="1571612"/>
            <a:ext cx="7467600" cy="4525963"/>
          </a:xfrm>
        </p:spPr>
        <p:txBody>
          <a:bodyPr>
            <a:normAutofit/>
          </a:bodyPr>
          <a:lstStyle/>
          <a:p>
            <a:pPr algn="just">
              <a:buNone/>
            </a:pPr>
            <a:r>
              <a:rPr lang="pt-BR" dirty="0" smtClean="0"/>
              <a:t>		</a:t>
            </a:r>
            <a:r>
              <a:rPr lang="pt-BR" sz="2100" dirty="0" smtClean="0"/>
              <a:t>Os efeitos do Espírito, nestas primeiras comunidades, podem ser resumidos do seguinte modo:</a:t>
            </a:r>
          </a:p>
          <a:p>
            <a:pPr algn="just">
              <a:buNone/>
            </a:pPr>
            <a:r>
              <a:rPr lang="pt-BR" sz="2100" dirty="0" smtClean="0"/>
              <a:t>		- Estavam unidos na mesma fé, perseveravam na doutrina dos apóstolos.</a:t>
            </a:r>
          </a:p>
          <a:p>
            <a:pPr algn="just">
              <a:buNone/>
            </a:pPr>
            <a:r>
              <a:rPr lang="pt-BR" sz="2100" dirty="0" smtClean="0"/>
              <a:t>		- Eram solidários, vendiam o que tinham, não havia ne­cessitados entre eles.</a:t>
            </a:r>
          </a:p>
          <a:p>
            <a:pPr algn="just">
              <a:buNone/>
            </a:pPr>
            <a:r>
              <a:rPr lang="pt-BR" sz="2100" dirty="0" smtClean="0"/>
              <a:t>		- Eles se uniam para a fração do pão - Eucaristia - e para rezar.</a:t>
            </a:r>
          </a:p>
          <a:p>
            <a:pPr algn="just">
              <a:buNone/>
            </a:pPr>
            <a:r>
              <a:rPr lang="pt-BR" sz="2100" dirty="0" smtClean="0"/>
              <a:t>		- Assim davam testemunho e atraíam muitos. </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500034" y="331797"/>
            <a:ext cx="7467600" cy="6169037"/>
          </a:xfrm>
        </p:spPr>
        <p:txBody>
          <a:bodyPr>
            <a:normAutofit fontScale="70000" lnSpcReduction="20000"/>
          </a:bodyPr>
          <a:lstStyle/>
          <a:p>
            <a:pPr>
              <a:buNone/>
            </a:pPr>
            <a:r>
              <a:rPr lang="pt-BR" sz="4000" b="1" u="sng" dirty="0" smtClean="0"/>
              <a:t>1. PERSEVERAR NA DOUTRINA DOS APÓSTOLOS</a:t>
            </a:r>
            <a:endParaRPr lang="pt-BR" sz="4000" u="sng" dirty="0" smtClean="0"/>
          </a:p>
          <a:p>
            <a:pPr>
              <a:buNone/>
            </a:pPr>
            <a:r>
              <a:rPr lang="pt-BR" sz="4000" b="1" u="sng" dirty="0" smtClean="0"/>
              <a:t>COMUNIDADE DE FÉ</a:t>
            </a:r>
            <a:endParaRPr lang="pt-BR" sz="4000" u="sng" dirty="0" smtClean="0"/>
          </a:p>
          <a:p>
            <a:pPr algn="just">
              <a:buNone/>
            </a:pPr>
            <a:r>
              <a:rPr lang="pt-BR" dirty="0" smtClean="0"/>
              <a:t>		Devemos conhecer e viver o Evangelho que os apóstolos nos deixaram.</a:t>
            </a:r>
          </a:p>
          <a:p>
            <a:pPr algn="just">
              <a:buNone/>
            </a:pPr>
            <a:r>
              <a:rPr lang="pt-BR" dirty="0" smtClean="0"/>
              <a:t>		É importante e necessário conhecer, ouvir e ler o </a:t>
            </a:r>
            <a:r>
              <a:rPr lang="pt-BR" b="1" dirty="0" smtClean="0"/>
              <a:t>Evangelho</a:t>
            </a:r>
            <a:r>
              <a:rPr lang="pt-BR" dirty="0" smtClean="0"/>
              <a:t> regularmente, ler e estudá-lo em grupos, participar de cursos, grupos de reflexão, celebrações dominicais. Missas e bênçãos, terço dos homens, louvor e outros movimentos.</a:t>
            </a:r>
          </a:p>
          <a:p>
            <a:pPr algn="just">
              <a:buNone/>
            </a:pPr>
            <a:r>
              <a:rPr lang="pt-BR" dirty="0" smtClean="0"/>
              <a:t>		Só podemos seguir a </a:t>
            </a:r>
            <a:r>
              <a:rPr lang="pt-BR" b="1" dirty="0" smtClean="0"/>
              <a:t>Cristo</a:t>
            </a:r>
            <a:r>
              <a:rPr lang="pt-BR" dirty="0" smtClean="0"/>
              <a:t> se o conhecermos bem, e só o conheceremos através dos </a:t>
            </a:r>
            <a:r>
              <a:rPr lang="pt-BR" b="1" dirty="0" smtClean="0"/>
              <a:t>Evangelhos</a:t>
            </a:r>
            <a:r>
              <a:rPr lang="pt-BR" dirty="0" smtClean="0"/>
              <a:t>.</a:t>
            </a:r>
          </a:p>
          <a:p>
            <a:pPr algn="just">
              <a:buNone/>
            </a:pPr>
            <a:r>
              <a:rPr lang="pt-BR" dirty="0" smtClean="0"/>
              <a:t>		Também devemos conhecer e ouvir aquilo que a Igreja nos fala hoje. Ela traduz o Evangelho para os nossos tempos. Conhecem os documentos do </a:t>
            </a:r>
            <a:r>
              <a:rPr lang="pt-BR" b="1" i="1" dirty="0" smtClean="0"/>
              <a:t>Concílio Vaticano II</a:t>
            </a:r>
            <a:r>
              <a:rPr lang="pt-BR" dirty="0" smtClean="0"/>
              <a:t>, documentos como </a:t>
            </a:r>
            <a:r>
              <a:rPr lang="pt-BR" b="1" i="1" dirty="0" smtClean="0"/>
              <a:t>Populorum Progressio e Pacem in Terris</a:t>
            </a:r>
            <a:r>
              <a:rPr lang="pt-BR" i="1" dirty="0" smtClean="0"/>
              <a:t>?</a:t>
            </a:r>
            <a:endParaRPr lang="pt-BR" dirty="0" smtClean="0"/>
          </a:p>
          <a:p>
            <a:pPr algn="just">
              <a:buNone/>
            </a:pPr>
            <a:r>
              <a:rPr lang="pt-BR" dirty="0" smtClean="0"/>
              <a:t>		Conhece os documentos dos bispos latino-americanos: </a:t>
            </a:r>
            <a:r>
              <a:rPr lang="pt-BR" b="1" i="1" dirty="0" smtClean="0"/>
              <a:t>o documento do Rio, de Medellín, de Puebla, de Santo Domingo, de Aparecida?</a:t>
            </a:r>
            <a:r>
              <a:rPr lang="pt-BR" dirty="0" smtClean="0"/>
              <a:t> </a:t>
            </a:r>
          </a:p>
          <a:p>
            <a:pPr algn="just">
              <a:buNone/>
            </a:pPr>
            <a:r>
              <a:rPr lang="pt-BR" dirty="0" smtClean="0"/>
              <a:t>		Conhece os documentos do Papa Francisco:</a:t>
            </a:r>
            <a:r>
              <a:rPr lang="pt-BR" b="1" i="1" dirty="0" smtClean="0"/>
              <a:t> A Luz da Fé, Evangelli Gaudium, Laudato SI e Amoris Laetitia?</a:t>
            </a:r>
            <a:endParaRPr lang="pt-BR" dirty="0" smtClean="0"/>
          </a:p>
          <a:p>
            <a:pPr>
              <a:buNone/>
            </a:pPr>
            <a:endParaRPr lang="pt-BR" dirty="0" smtClean="0"/>
          </a:p>
          <a:p>
            <a:pPr>
              <a:buNone/>
            </a:pP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214290"/>
            <a:ext cx="7467600" cy="4525963"/>
          </a:xfrm>
        </p:spPr>
        <p:txBody>
          <a:bodyPr/>
          <a:lstStyle/>
          <a:p>
            <a:pPr>
              <a:buNone/>
            </a:pPr>
            <a:r>
              <a:rPr lang="pt-BR" dirty="0" smtClean="0"/>
              <a:t>		</a:t>
            </a:r>
            <a:r>
              <a:rPr lang="pt-BR" sz="2100" dirty="0" smtClean="0"/>
              <a:t>Conhece os documentos da Igreja local? A Diocese, tem suas orienta­ções e diretórios. </a:t>
            </a:r>
            <a:r>
              <a:rPr lang="pt-BR" sz="2100" b="1" dirty="0" smtClean="0"/>
              <a:t>Livro da Caminhada e Plano da Ação Evangelizadora e Pastoral.</a:t>
            </a:r>
            <a:endParaRPr lang="pt-BR" sz="2100" dirty="0" smtClean="0"/>
          </a:p>
          <a:p>
            <a:pPr>
              <a:buNone/>
            </a:pPr>
            <a:r>
              <a:rPr lang="pt-BR" sz="2100" dirty="0" smtClean="0"/>
              <a:t>		E o </a:t>
            </a:r>
            <a:r>
              <a:rPr lang="pt-BR" sz="2100" b="1" dirty="0" smtClean="0"/>
              <a:t>Plano Pastoral Paroquial</a:t>
            </a:r>
            <a:r>
              <a:rPr lang="pt-BR" sz="2100" dirty="0" smtClean="0"/>
              <a:t>? Ministros da Palavra e da Comunhão têm o dever de conhecer estes documentos para orientação.</a:t>
            </a:r>
          </a:p>
          <a:p>
            <a:pPr>
              <a:buNone/>
            </a:pPr>
            <a:endParaRPr lang="pt-BR" dirty="0"/>
          </a:p>
        </p:txBody>
      </p:sp>
      <p:pic>
        <p:nvPicPr>
          <p:cNvPr id="6146" name="Picture 2" descr="C:\Users\cliente\Desktop\Antônio - Secretaria\PARÓQUIA\Imagens Slides\Sem título.png"/>
          <p:cNvPicPr>
            <a:picLocks noChangeAspect="1" noChangeArrowheads="1"/>
          </p:cNvPicPr>
          <p:nvPr/>
        </p:nvPicPr>
        <p:blipFill>
          <a:blip r:embed="rId2"/>
          <a:srcRect/>
          <a:stretch>
            <a:fillRect/>
          </a:stretch>
        </p:blipFill>
        <p:spPr bwMode="auto">
          <a:xfrm rot="20459153">
            <a:off x="749873" y="2517662"/>
            <a:ext cx="2620434" cy="3586704"/>
          </a:xfrm>
          <a:prstGeom prst="rect">
            <a:avLst/>
          </a:prstGeom>
          <a:ln>
            <a:noFill/>
          </a:ln>
          <a:effectLst>
            <a:outerShdw blurRad="190500" algn="tl" rotWithShape="0">
              <a:srgbClr val="000000">
                <a:alpha val="70000"/>
              </a:srgbClr>
            </a:outerShdw>
          </a:effectLst>
        </p:spPr>
      </p:pic>
      <p:pic>
        <p:nvPicPr>
          <p:cNvPr id="6147" name="Picture 3" descr="C:\Users\cliente\Desktop\Antônio - Secretaria\PARÓQUIA\Imagens Slides\Sem título 2.png"/>
          <p:cNvPicPr>
            <a:picLocks noChangeAspect="1" noChangeArrowheads="1"/>
          </p:cNvPicPr>
          <p:nvPr/>
        </p:nvPicPr>
        <p:blipFill>
          <a:blip r:embed="rId3"/>
          <a:srcRect/>
          <a:stretch>
            <a:fillRect/>
          </a:stretch>
        </p:blipFill>
        <p:spPr bwMode="auto">
          <a:xfrm rot="1182439">
            <a:off x="5315338" y="2317207"/>
            <a:ext cx="2500330" cy="3571900"/>
          </a:xfrm>
          <a:prstGeom prst="rect">
            <a:avLst/>
          </a:prstGeom>
          <a:ln>
            <a:noFill/>
          </a:ln>
          <a:effectLst>
            <a:outerShdw blurRad="190500" algn="tl" rotWithShape="0">
              <a:srgbClr val="000000">
                <a:alpha val="70000"/>
              </a:srgbClr>
            </a:outerShdw>
          </a:effectLst>
        </p:spPr>
      </p:pic>
      <p:pic>
        <p:nvPicPr>
          <p:cNvPr id="7" name="Picture 2" descr="C:\Users\cliente\Pictures\Paroquia Sao Geraldo Magela oficial logomarca.png"/>
          <p:cNvPicPr>
            <a:picLocks noChangeAspect="1" noChangeArrowheads="1"/>
          </p:cNvPicPr>
          <p:nvPr/>
        </p:nvPicPr>
        <p:blipFill>
          <a:blip r:embed="rId4"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5" name="Espaço Reservado para Conteúdo 2"/>
          <p:cNvSpPr>
            <a:spLocks noGrp="1"/>
          </p:cNvSpPr>
          <p:nvPr>
            <p:ph idx="1"/>
          </p:nvPr>
        </p:nvSpPr>
        <p:spPr>
          <a:xfrm>
            <a:off x="428596" y="331797"/>
            <a:ext cx="8143932" cy="6169037"/>
          </a:xfrm>
        </p:spPr>
        <p:txBody>
          <a:bodyPr>
            <a:normAutofit/>
          </a:bodyPr>
          <a:lstStyle/>
          <a:p>
            <a:pPr>
              <a:buNone/>
            </a:pPr>
            <a:r>
              <a:rPr lang="pt-BR" sz="2800" b="1" u="sng" dirty="0" smtClean="0"/>
              <a:t>2. UNIR-NOS PARA REZAR E CELEBRAR A EUCARISTIA</a:t>
            </a:r>
            <a:endParaRPr lang="pt-BR" sz="2800" u="sng" dirty="0" smtClean="0"/>
          </a:p>
          <a:p>
            <a:pPr>
              <a:buNone/>
            </a:pPr>
            <a:r>
              <a:rPr lang="pt-BR" sz="2800" b="1" u="sng" dirty="0" smtClean="0"/>
              <a:t>COMUNIDADE DE ORAÇÃO</a:t>
            </a:r>
            <a:endParaRPr lang="pt-BR" sz="2800" u="sng" dirty="0" smtClean="0"/>
          </a:p>
          <a:p>
            <a:pPr algn="just">
              <a:buNone/>
            </a:pPr>
            <a:r>
              <a:rPr lang="pt-BR" dirty="0" smtClean="0"/>
              <a:t>		</a:t>
            </a:r>
            <a:r>
              <a:rPr lang="pt-BR" sz="2100" dirty="0" smtClean="0"/>
              <a:t>Os primeiros cristãos se reuniam para a celebração da Eucaristia. Faziam isto "em memória do Senhor". Você como ministro da Palavra e Comunhão, deve conhecer bem, viver dela e ter por ela um grande amor.</a:t>
            </a:r>
          </a:p>
          <a:p>
            <a:pPr>
              <a:buNone/>
            </a:pPr>
            <a:endParaRPr lang="pt-BR" dirty="0"/>
          </a:p>
        </p:txBody>
      </p:sp>
      <p:pic>
        <p:nvPicPr>
          <p:cNvPr id="7170" name="Picture 2" descr="C:\Users\cliente\Desktop\Antônio - Secretaria\PARÓQUIA\Imagens Slides\apostolos..jpg"/>
          <p:cNvPicPr>
            <a:picLocks noChangeAspect="1" noChangeArrowheads="1"/>
          </p:cNvPicPr>
          <p:nvPr/>
        </p:nvPicPr>
        <p:blipFill>
          <a:blip r:embed="rId3"/>
          <a:srcRect/>
          <a:stretch>
            <a:fillRect/>
          </a:stretch>
        </p:blipFill>
        <p:spPr bwMode="auto">
          <a:xfrm>
            <a:off x="1428728" y="2857496"/>
            <a:ext cx="5715008" cy="3214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4" name="Espaço Reservado para Conteúdo 2"/>
          <p:cNvSpPr>
            <a:spLocks noGrp="1"/>
          </p:cNvSpPr>
          <p:nvPr>
            <p:ph idx="1"/>
          </p:nvPr>
        </p:nvSpPr>
        <p:spPr>
          <a:xfrm>
            <a:off x="357158" y="331797"/>
            <a:ext cx="7572428" cy="6311913"/>
          </a:xfrm>
        </p:spPr>
        <p:txBody>
          <a:bodyPr>
            <a:normAutofit fontScale="62500" lnSpcReduction="20000"/>
          </a:bodyPr>
          <a:lstStyle/>
          <a:p>
            <a:pPr>
              <a:buNone/>
            </a:pPr>
            <a:r>
              <a:rPr lang="pt-BR" sz="4000" b="1" u="sng" dirty="0" smtClean="0"/>
              <a:t>3. OS CRISTÃOS DEVEM VIVER UNIDOS, EM SOLIDARIEDADE </a:t>
            </a:r>
            <a:endParaRPr lang="pt-BR" sz="4000" u="sng" dirty="0" smtClean="0"/>
          </a:p>
          <a:p>
            <a:pPr>
              <a:buNone/>
            </a:pPr>
            <a:r>
              <a:rPr lang="pt-BR" sz="4000" b="1" u="sng" dirty="0" smtClean="0"/>
              <a:t>COMUNIDADE DE AMOR</a:t>
            </a:r>
            <a:endParaRPr lang="pt-BR" sz="4000" u="sng" dirty="0" smtClean="0"/>
          </a:p>
          <a:p>
            <a:pPr algn="just">
              <a:buNone/>
            </a:pPr>
            <a:r>
              <a:rPr lang="pt-BR" dirty="0" smtClean="0"/>
              <a:t>		</a:t>
            </a:r>
            <a:r>
              <a:rPr lang="pt-BR" sz="3400" dirty="0" smtClean="0"/>
              <a:t>O amor era a característica dos primeiros cristãos e deve ser ainda hoje. "Não havia necessitados entre eles", diz a Bíblia. Como nós podemos viver isto, hoje? Não vendemos nossas propriedades, mas podemos repartir nossos dons, capacidades, nosso tempo, e colocar nossos bens mais à disposição dos outros.</a:t>
            </a:r>
          </a:p>
          <a:p>
            <a:pPr algn="just">
              <a:buNone/>
            </a:pPr>
            <a:r>
              <a:rPr lang="pt-BR" sz="3400" dirty="0" smtClean="0"/>
              <a:t>		A Campanha da Fraternidade de cada ano busca a concretização deste espírito de solidariedade. Devemos participar dela ativamente.</a:t>
            </a:r>
          </a:p>
          <a:p>
            <a:pPr algn="just">
              <a:buNone/>
            </a:pPr>
            <a:r>
              <a:rPr lang="pt-BR" sz="3400" dirty="0" smtClean="0"/>
              <a:t>		É importante também que os cristãos tenham sua voz e atuação bem concretizadas no mundo político e econômico, como cidadãos bem conscientes. Os problemas só se resolvem e as estruturas injustas só se modificam com uma ação política sadia, iluminada pelos princípios cristãos. Somente assim, não se pensará egoisticamente em interesses individuais ou de certos grupos e os menos favorecidos serão lembrados. Esta ação, hoje mais do que nunca, é um dever dos cristãos.</a:t>
            </a:r>
          </a:p>
          <a:p>
            <a:pPr algn="just">
              <a:buNone/>
            </a:pPr>
            <a:r>
              <a:rPr lang="pt-BR" sz="3400" dirty="0" smtClean="0"/>
              <a:t>		O que vocês estão fazendo de concreto neste sentido?</a:t>
            </a:r>
          </a:p>
          <a:p>
            <a:pPr>
              <a:buNone/>
            </a:pPr>
            <a:endParaRPr lang="pt-BR" dirty="0" smtClean="0"/>
          </a:p>
          <a:p>
            <a:pPr>
              <a:buNone/>
            </a:pP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iente\Desktop\Antônio - Secretaria\PARÓQUIA\Imagens Slides\39169140-concept-of-community-unity-goals-solidarity-friendship-vector-graphic-this-logo-template-also-repres-Stock-Photo.jpg"/>
          <p:cNvPicPr>
            <a:picLocks noChangeAspect="1" noChangeArrowheads="1"/>
          </p:cNvPicPr>
          <p:nvPr/>
        </p:nvPicPr>
        <p:blipFill>
          <a:blip r:embed="rId2" cstate="print"/>
          <a:srcRect/>
          <a:stretch>
            <a:fillRect/>
          </a:stretch>
        </p:blipFill>
        <p:spPr bwMode="auto">
          <a:xfrm>
            <a:off x="1000100" y="4286256"/>
            <a:ext cx="2500330" cy="2122601"/>
          </a:xfrm>
          <a:prstGeom prst="rect">
            <a:avLst/>
          </a:prstGeom>
          <a:noFill/>
        </p:spPr>
      </p:pic>
      <p:sp>
        <p:nvSpPr>
          <p:cNvPr id="3" name="Espaço Reservado para Conteúdo 2"/>
          <p:cNvSpPr>
            <a:spLocks noGrp="1"/>
          </p:cNvSpPr>
          <p:nvPr>
            <p:ph idx="1"/>
          </p:nvPr>
        </p:nvSpPr>
        <p:spPr>
          <a:xfrm>
            <a:off x="428596" y="428605"/>
            <a:ext cx="7467600" cy="3929089"/>
          </a:xfrm>
        </p:spPr>
        <p:txBody>
          <a:bodyPr>
            <a:normAutofit fontScale="92500"/>
          </a:bodyPr>
          <a:lstStyle/>
          <a:p>
            <a:pPr algn="just">
              <a:buNone/>
            </a:pPr>
            <a:r>
              <a:rPr lang="pt-BR" dirty="0" smtClean="0"/>
              <a:t>		</a:t>
            </a:r>
            <a:r>
              <a:rPr lang="pt-BR" sz="2300" dirty="0" smtClean="0"/>
              <a:t>O Espírito Santo está atuando, hoje? Nota-se, atualmente, uma significativa tendência para a formação de pequenas comunidades: comunidades de base, grupos carismáticos e pequenas comunidades religiosas etc.</a:t>
            </a:r>
          </a:p>
          <a:p>
            <a:pPr algn="just">
              <a:buNone/>
            </a:pPr>
            <a:r>
              <a:rPr lang="pt-BR" sz="2300" dirty="0" smtClean="0"/>
              <a:t>		Tais comunidades facilitam a convivência e a solidariedade. Elas, porém, devem possuir sempre as características acima mencionadas. Por isso, é bom fazermos parte delas, rezarmos juntos, refletirmos juntos sobre nossa missão e engajarmo-nos, sendo solidários com nossos irmãos. Estas pequenas comunidades são células da grande comunidade, a Igreja.</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
        <p:nvSpPr>
          <p:cNvPr id="5" name="CaixaDeTexto 4"/>
          <p:cNvSpPr txBox="1"/>
          <p:nvPr/>
        </p:nvSpPr>
        <p:spPr>
          <a:xfrm>
            <a:off x="3643306" y="4071942"/>
            <a:ext cx="4214842" cy="2308324"/>
          </a:xfrm>
          <a:prstGeom prst="rect">
            <a:avLst/>
          </a:prstGeom>
          <a:noFill/>
        </p:spPr>
        <p:txBody>
          <a:bodyPr wrap="square" rtlCol="0">
            <a:spAutoFit/>
          </a:bodyPr>
          <a:lstStyle/>
          <a:p>
            <a:pPr algn="just"/>
            <a:r>
              <a:rPr lang="pt-BR" sz="2100" b="1" dirty="0" smtClean="0"/>
              <a:t>	O ministro deve estar ligado a uma determinada comunidade paroquial e participar de algum movimento leigo como sinal do seu engajamento na vida da sua comunidade.</a:t>
            </a:r>
            <a:endParaRPr lang="pt-BR" sz="2100" dirty="0" smtClean="0"/>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509558" y="484197"/>
            <a:ext cx="7572428" cy="3373431"/>
          </a:xfrm>
          <a:prstGeom prst="rect">
            <a:avLst/>
          </a:prstGeom>
        </p:spPr>
        <p:txBody>
          <a:bodyPr vert="horz">
            <a:normAutofit/>
          </a:bodyPr>
          <a:lstStyle/>
          <a:p>
            <a:r>
              <a:rPr lang="pt-BR" sz="3300" b="1" u="sng" dirty="0" smtClean="0"/>
              <a:t>4. Dar testemunho, ser uma Igreja missionária</a:t>
            </a:r>
            <a:endParaRPr lang="pt-BR" sz="3300" u="sng" dirty="0" smtClean="0"/>
          </a:p>
          <a:p>
            <a:pPr marL="420624" indent="-384048" algn="just">
              <a:spcBef>
                <a:spcPct val="20000"/>
              </a:spcBef>
              <a:buClr>
                <a:schemeClr val="accent1"/>
              </a:buClr>
              <a:buSzPct val="80000"/>
            </a:pPr>
            <a:r>
              <a:rPr kumimoji="0" lang="pt-BR" sz="3000" b="0" i="0" u="none" strike="noStrike" kern="1200" cap="none" spc="0" normalizeH="0" baseline="0" noProof="0" dirty="0" smtClean="0">
                <a:ln>
                  <a:noFill/>
                </a:ln>
                <a:solidFill>
                  <a:schemeClr val="tx1"/>
                </a:solidFill>
                <a:effectLst/>
                <a:uLnTx/>
                <a:uFillTx/>
                <a:latin typeface="+mn-lt"/>
                <a:ea typeface="+mn-ea"/>
                <a:cs typeface="+mn-cs"/>
              </a:rPr>
              <a:t>		</a:t>
            </a:r>
            <a:r>
              <a:rPr lang="pt-BR" sz="2100" dirty="0" smtClean="0"/>
              <a:t>Se vivermos tudo que acabamos de ver, seremos testemunhas do grande amor de Deus e atrairemos outros para viverem como membros conscientes e responsáveis da Igreja. Assim a Igreja será missionária, sabendo que existe em função de todos os homens que esperam a salvação. O Concílio Vaticano II o definiu assim:</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pt-BR"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pt-B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10" name="CaixaDeTexto 9"/>
          <p:cNvSpPr txBox="1"/>
          <p:nvPr/>
        </p:nvSpPr>
        <p:spPr>
          <a:xfrm>
            <a:off x="3857620" y="3286124"/>
            <a:ext cx="4429156" cy="2631490"/>
          </a:xfrm>
          <a:prstGeom prst="rect">
            <a:avLst/>
          </a:prstGeom>
          <a:noFill/>
        </p:spPr>
        <p:txBody>
          <a:bodyPr wrap="square" rtlCol="0">
            <a:spAutoFit/>
          </a:bodyPr>
          <a:lstStyle/>
          <a:p>
            <a:pPr algn="just"/>
            <a:r>
              <a:rPr lang="pt-BR" sz="2100" dirty="0" smtClean="0"/>
              <a:t>Salvar o homem todo e todos os homens. Não é uma salvação que se preocupa só com a alma, mas com todos os problemas dos homens. Não é a salvação para um pequeno grupo privilegiado, mas a salvação para todos, sem exceção de ninguém.</a:t>
            </a:r>
          </a:p>
          <a:p>
            <a:endParaRPr lang="pt-BR" dirty="0"/>
          </a:p>
        </p:txBody>
      </p:sp>
      <p:pic>
        <p:nvPicPr>
          <p:cNvPr id="2051" name="Picture 3" descr="C:\Users\cliente\Desktop\Antônio - Secretaria\PARÓQUIA\Imagens Slides\jhgfdfds.jpg"/>
          <p:cNvPicPr>
            <a:picLocks noChangeAspect="1" noChangeArrowheads="1"/>
          </p:cNvPicPr>
          <p:nvPr/>
        </p:nvPicPr>
        <p:blipFill>
          <a:blip r:embed="rId3"/>
          <a:srcRect/>
          <a:stretch>
            <a:fillRect/>
          </a:stretch>
        </p:blipFill>
        <p:spPr bwMode="auto">
          <a:xfrm>
            <a:off x="714348" y="3857628"/>
            <a:ext cx="3071834"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8604"/>
            <a:ext cx="7467600" cy="989034"/>
          </a:xfrm>
        </p:spPr>
        <p:txBody>
          <a:bodyPr>
            <a:normAutofit fontScale="90000"/>
          </a:bodyPr>
          <a:lstStyle/>
          <a:p>
            <a:r>
              <a:rPr lang="pt-BR" sz="8000" b="1" u="sng" dirty="0" smtClean="0">
                <a:latin typeface="Baskerville Old Face" pitchFamily="18" charset="0"/>
              </a:rPr>
              <a:t>1º Encontro</a:t>
            </a:r>
            <a:r>
              <a:rPr lang="pt-BR" dirty="0" smtClean="0"/>
              <a:t/>
            </a:r>
            <a:br>
              <a:rPr lang="pt-BR" dirty="0" smtClean="0"/>
            </a:br>
            <a:endParaRPr lang="pt-BR" dirty="0"/>
          </a:p>
        </p:txBody>
      </p:sp>
      <p:sp>
        <p:nvSpPr>
          <p:cNvPr id="3" name="Espaço Reservado para Conteúdo 2"/>
          <p:cNvSpPr>
            <a:spLocks noGrp="1"/>
          </p:cNvSpPr>
          <p:nvPr>
            <p:ph idx="1"/>
          </p:nvPr>
        </p:nvSpPr>
        <p:spPr>
          <a:xfrm>
            <a:off x="457200" y="1600200"/>
            <a:ext cx="7186634" cy="4525963"/>
          </a:xfrm>
        </p:spPr>
        <p:txBody>
          <a:bodyPr>
            <a:normAutofit fontScale="85000" lnSpcReduction="10000"/>
          </a:bodyPr>
          <a:lstStyle/>
          <a:p>
            <a:r>
              <a:rPr lang="pt-BR" b="1" u="sng" cap="all" dirty="0"/>
              <a:t>Critérios e perfil do candidato que quer assumir o ministério da comunhão e palavra.</a:t>
            </a:r>
            <a:endParaRPr lang="pt-BR" dirty="0"/>
          </a:p>
          <a:p>
            <a:pPr lvl="0"/>
            <a:r>
              <a:rPr lang="pt-BR" dirty="0" smtClean="0"/>
              <a:t>Ser </a:t>
            </a:r>
            <a:r>
              <a:rPr lang="pt-BR" dirty="0"/>
              <a:t>Crismado.</a:t>
            </a:r>
          </a:p>
          <a:p>
            <a:pPr lvl="0"/>
            <a:r>
              <a:rPr lang="pt-BR" dirty="0"/>
              <a:t>Ter a idade mínima de 18 anos e máxima de 80.</a:t>
            </a:r>
          </a:p>
          <a:p>
            <a:pPr lvl="0"/>
            <a:r>
              <a:rPr lang="pt-BR" dirty="0"/>
              <a:t>Quem é casado na Igreja e está separado e quem vive irregularmente, sem ter casado na </a:t>
            </a:r>
            <a:r>
              <a:rPr lang="pt-BR" dirty="0" smtClean="0"/>
              <a:t>Igreja, geralmente, não </a:t>
            </a:r>
            <a:r>
              <a:rPr lang="pt-BR" dirty="0"/>
              <a:t>pode ser Ministro</a:t>
            </a:r>
            <a:r>
              <a:rPr lang="pt-BR" dirty="0" smtClean="0"/>
              <a:t>. Mas pode ser avaliado </a:t>
            </a:r>
            <a:r>
              <a:rPr lang="pt-BR" smtClean="0"/>
              <a:t>casos especiais.</a:t>
            </a:r>
            <a:endParaRPr lang="pt-BR" dirty="0"/>
          </a:p>
          <a:p>
            <a:pPr lvl="0"/>
            <a:r>
              <a:rPr lang="pt-BR" dirty="0"/>
              <a:t>Se for solteiro, ter uma vida em dignidade</a:t>
            </a:r>
          </a:p>
          <a:p>
            <a:pPr lvl="0"/>
            <a:r>
              <a:rPr lang="pt-BR" dirty="0"/>
              <a:t>Evitar acúmulo de vários ministérios</a:t>
            </a:r>
            <a:r>
              <a:rPr lang="pt-BR" dirty="0" smtClean="0"/>
              <a:t>.</a:t>
            </a: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986" y="428612"/>
            <a:ext cx="7467600" cy="1143000"/>
          </a:xfrm>
        </p:spPr>
        <p:txBody>
          <a:bodyPr>
            <a:normAutofit fontScale="90000"/>
          </a:bodyPr>
          <a:lstStyle/>
          <a:p>
            <a:r>
              <a:rPr lang="pt-BR" b="1" u="sng" dirty="0" smtClean="0">
                <a:latin typeface="Baskerville Old Face" pitchFamily="18" charset="0"/>
              </a:rPr>
              <a:t>CANTO (CF/75):</a:t>
            </a:r>
            <a:r>
              <a:rPr lang="pt-BR" dirty="0" smtClean="0"/>
              <a:t/>
            </a:r>
            <a:br>
              <a:rPr lang="pt-BR" dirty="0" smtClean="0"/>
            </a:br>
            <a:endParaRPr lang="pt-BR" dirty="0"/>
          </a:p>
        </p:txBody>
      </p:sp>
      <p:sp>
        <p:nvSpPr>
          <p:cNvPr id="3" name="Espaço Reservado para Conteúdo 2"/>
          <p:cNvSpPr>
            <a:spLocks noGrp="1"/>
          </p:cNvSpPr>
          <p:nvPr>
            <p:ph idx="1"/>
          </p:nvPr>
        </p:nvSpPr>
        <p:spPr>
          <a:xfrm>
            <a:off x="-32" y="1285860"/>
            <a:ext cx="7467600" cy="4883153"/>
          </a:xfrm>
        </p:spPr>
        <p:txBody>
          <a:bodyPr/>
          <a:lstStyle/>
          <a:p>
            <a:pPr algn="just">
              <a:buNone/>
            </a:pPr>
            <a:r>
              <a:rPr lang="pt-BR" sz="2100" b="1" i="1" dirty="0" smtClean="0"/>
              <a:t>	</a:t>
            </a:r>
            <a:r>
              <a:rPr lang="pt-BR" sz="2400" b="1" i="1" dirty="0" smtClean="0"/>
              <a:t>REF: Os cristãos tinham tudo em comum, dividiam </a:t>
            </a:r>
            <a:r>
              <a:rPr lang="pt-BR" sz="2400" b="1" dirty="0" smtClean="0"/>
              <a:t>seus bens </a:t>
            </a:r>
            <a:r>
              <a:rPr lang="pt-BR" sz="2400" b="1" i="1" dirty="0" smtClean="0"/>
              <a:t>com alegria. </a:t>
            </a:r>
            <a:r>
              <a:rPr lang="pt-BR" sz="2400" b="1" dirty="0" smtClean="0"/>
              <a:t>Deus </a:t>
            </a:r>
            <a:r>
              <a:rPr lang="pt-BR" sz="2400" b="1" i="1" dirty="0" smtClean="0"/>
              <a:t>espera que os dons de cada um </a:t>
            </a:r>
            <a:r>
              <a:rPr lang="pt-BR" sz="2400" b="1" dirty="0" smtClean="0"/>
              <a:t>se </a:t>
            </a:r>
            <a:r>
              <a:rPr lang="pt-BR" sz="2400" b="1" i="1" dirty="0" smtClean="0"/>
              <a:t>repartam com amor no dia-a-dia.</a:t>
            </a:r>
          </a:p>
          <a:p>
            <a:pPr>
              <a:buNone/>
            </a:pPr>
            <a:r>
              <a:rPr lang="pt-BR" sz="2400" dirty="0" smtClean="0"/>
              <a:t>	1. Deus criou este mundo para todos. Quem tem mais é chamado a repartir com os outros o pão, a instrução e o progresso, fazer o irmão sorrir.</a:t>
            </a:r>
          </a:p>
          <a:p>
            <a:pPr>
              <a:buNone/>
            </a:pPr>
            <a:r>
              <a:rPr lang="pt-BR" sz="2400" dirty="0" smtClean="0"/>
              <a:t>	2. Mas acima de alguém que tem riqueza, está o homem que cresce em seu valor, e liberto caminha para Deus, repartindo com todos o amor.</a:t>
            </a:r>
          </a:p>
          <a:p>
            <a:pPr algn="just">
              <a:buNone/>
            </a:pPr>
            <a:endParaRPr lang="pt-BR" sz="2100" dirty="0" smtClean="0"/>
          </a:p>
          <a:p>
            <a:pPr>
              <a:buNone/>
            </a:pPr>
            <a:endParaRPr lang="pt-BR" dirty="0"/>
          </a:p>
        </p:txBody>
      </p:sp>
      <p:pic>
        <p:nvPicPr>
          <p:cNvPr id="5"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7467600" cy="5840435"/>
          </a:xfrm>
        </p:spPr>
        <p:txBody>
          <a:bodyPr>
            <a:normAutofit/>
          </a:bodyPr>
          <a:lstStyle/>
          <a:p>
            <a:r>
              <a:rPr lang="pt-BR" sz="2800" b="1" u="sng" dirty="0" smtClean="0"/>
              <a:t>SOCIALIZAÇÃO</a:t>
            </a:r>
            <a:endParaRPr lang="pt-BR" sz="2800" u="sng" dirty="0" smtClean="0"/>
          </a:p>
          <a:p>
            <a:pPr algn="just">
              <a:buNone/>
            </a:pPr>
            <a:r>
              <a:rPr lang="pt-BR" dirty="0" smtClean="0"/>
              <a:t>		</a:t>
            </a:r>
            <a:r>
              <a:rPr lang="pt-BR" sz="2100" dirty="0" smtClean="0"/>
              <a:t>Para vivermos como verdadeira comunidade de Igreja, no Espírito de Jesus, como nós devemos viver isto, </a:t>
            </a:r>
            <a:r>
              <a:rPr lang="pt-BR" sz="2100" i="1" dirty="0" smtClean="0"/>
              <a:t>HOJE? Os quatro pontos citados acima podem ajudar na reflexão.</a:t>
            </a:r>
          </a:p>
          <a:p>
            <a:pPr algn="just">
              <a:buNone/>
            </a:pPr>
            <a:endParaRPr lang="pt-BR" sz="2100" dirty="0" smtClean="0"/>
          </a:p>
          <a:p>
            <a:pPr lvl="0" algn="just">
              <a:buNone/>
            </a:pPr>
            <a:r>
              <a:rPr lang="pt-BR" sz="2100" i="1" dirty="0" smtClean="0"/>
              <a:t>	- Como podemos viver HOJE, como verdadeira comunidade, no Espírito de Jesus?</a:t>
            </a:r>
          </a:p>
          <a:p>
            <a:pPr lvl="0" algn="just">
              <a:buNone/>
            </a:pPr>
            <a:endParaRPr lang="pt-BR" sz="2100" dirty="0" smtClean="0"/>
          </a:p>
          <a:p>
            <a:pPr lvl="0" algn="just">
              <a:buNone/>
            </a:pPr>
            <a:r>
              <a:rPr lang="pt-BR" sz="2100" i="1" dirty="0" smtClean="0"/>
              <a:t>	- O que faz você vibrar com sua comunidade? Como fazer de sua comunidade uma comunidade apostólica?</a:t>
            </a:r>
          </a:p>
          <a:p>
            <a:pPr lvl="0" algn="just">
              <a:buNone/>
            </a:pPr>
            <a:endParaRPr lang="pt-BR" sz="2100" dirty="0" smtClean="0"/>
          </a:p>
          <a:p>
            <a:pPr lvl="0" algn="just">
              <a:buNone/>
            </a:pPr>
            <a:r>
              <a:rPr lang="pt-BR" sz="2100" i="1" dirty="0" smtClean="0"/>
              <a:t>	- O que é viver no amor, na fraternidade e na partilha?</a:t>
            </a:r>
            <a:endParaRPr lang="pt-BR" sz="2100" dirty="0" smtClean="0"/>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7232"/>
            <a:ext cx="7467600" cy="560406"/>
          </a:xfrm>
        </p:spPr>
        <p:txBody>
          <a:bodyPr>
            <a:normAutofit fontScale="90000"/>
          </a:bodyPr>
          <a:lstStyle/>
          <a:p>
            <a:r>
              <a:rPr lang="pt-BR" b="1" u="sng" dirty="0" smtClean="0">
                <a:latin typeface="Baskerville Old Face" pitchFamily="18" charset="0"/>
              </a:rPr>
              <a:t>2 - NÓS SOMOS O CORPO DE CRISTO</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sz="2800" b="1" u="sng" dirty="0" smtClean="0"/>
              <a:t>PONTO DE PARTIDA</a:t>
            </a:r>
            <a:endParaRPr lang="pt-BR" sz="2800" u="sng" dirty="0" smtClean="0"/>
          </a:p>
          <a:p>
            <a:pPr>
              <a:buNone/>
            </a:pPr>
            <a:r>
              <a:rPr lang="pt-BR" dirty="0" smtClean="0"/>
              <a:t>		</a:t>
            </a:r>
            <a:r>
              <a:rPr lang="pt-BR" sz="2100" dirty="0" smtClean="0"/>
              <a:t>Vocês já sofreram algum acidente? Já ficaram doentes? Algum membro ou órgão do seu corpo não funcionou bem? Como você se sentiu?</a:t>
            </a:r>
          </a:p>
          <a:p>
            <a:pPr>
              <a:buNone/>
            </a:pPr>
            <a:r>
              <a:rPr lang="pt-BR" sz="2100" dirty="0" smtClean="0"/>
              <a:t>		Quando algum membro ou órgão do nosso corpo não funciona normalmente podemos observar que todo o nosso ser sente as suas consequências.</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7467600" cy="5697559"/>
          </a:xfrm>
        </p:spPr>
        <p:txBody>
          <a:bodyPr/>
          <a:lstStyle/>
          <a:p>
            <a:r>
              <a:rPr lang="pt-BR" sz="2800" b="1" u="sng" dirty="0" smtClean="0"/>
              <a:t>DESENVOLVIMENTO</a:t>
            </a:r>
            <a:endParaRPr lang="pt-BR" sz="2800" u="sng" dirty="0" smtClean="0"/>
          </a:p>
          <a:p>
            <a:pPr>
              <a:buNone/>
            </a:pPr>
            <a:r>
              <a:rPr lang="pt-BR" dirty="0" smtClean="0"/>
              <a:t>		</a:t>
            </a:r>
            <a:r>
              <a:rPr lang="pt-BR" sz="2100" dirty="0" smtClean="0"/>
              <a:t>Continuando nossas reflexões sobre a Igreja, vamos ver o que a </a:t>
            </a:r>
            <a:r>
              <a:rPr lang="pt-BR" sz="2100" b="1" dirty="0" smtClean="0"/>
              <a:t>Bíblia</a:t>
            </a:r>
            <a:r>
              <a:rPr lang="pt-BR" sz="2100" dirty="0" smtClean="0"/>
              <a:t> diz a respeito dela. São Paulo compara a Igreja a um corpo. Diz que há muitos membros e uma cabeça. Cada membro tem sua função própria.</a:t>
            </a:r>
          </a:p>
          <a:p>
            <a:pPr>
              <a:buNone/>
            </a:pPr>
            <a:endParaRPr lang="pt-BR" dirty="0"/>
          </a:p>
        </p:txBody>
      </p:sp>
      <p:pic>
        <p:nvPicPr>
          <p:cNvPr id="3074" name="Picture 2" descr="C:\Users\cliente\Desktop\Antônio - Secretaria\PARÓQUIA\Imagens Slides\Lea-la-biblia-300x216.jpg"/>
          <p:cNvPicPr>
            <a:picLocks noChangeAspect="1" noChangeArrowheads="1"/>
          </p:cNvPicPr>
          <p:nvPr/>
        </p:nvPicPr>
        <p:blipFill>
          <a:blip r:embed="rId2"/>
          <a:srcRect/>
          <a:stretch>
            <a:fillRect/>
          </a:stretch>
        </p:blipFill>
        <p:spPr bwMode="auto">
          <a:xfrm>
            <a:off x="1992294" y="2584324"/>
            <a:ext cx="4722846" cy="33450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liente\Desktop\Antônio - Secretaria\PARÓQUIA\Imagens Slides\3_9_11.jpg"/>
          <p:cNvPicPr>
            <a:picLocks noChangeAspect="1" noChangeArrowheads="1"/>
          </p:cNvPicPr>
          <p:nvPr/>
        </p:nvPicPr>
        <p:blipFill>
          <a:blip r:embed="rId2"/>
          <a:srcRect/>
          <a:stretch>
            <a:fillRect/>
          </a:stretch>
        </p:blipFill>
        <p:spPr bwMode="auto">
          <a:xfrm>
            <a:off x="1285852" y="1857364"/>
            <a:ext cx="5500726" cy="3929090"/>
          </a:xfrm>
          <a:prstGeom prst="rect">
            <a:avLst/>
          </a:prstGeom>
          <a:noFill/>
        </p:spPr>
      </p:pic>
      <p:sp>
        <p:nvSpPr>
          <p:cNvPr id="2" name="Título 1"/>
          <p:cNvSpPr>
            <a:spLocks noGrp="1"/>
          </p:cNvSpPr>
          <p:nvPr>
            <p:ph type="title"/>
          </p:nvPr>
        </p:nvSpPr>
        <p:spPr/>
        <p:txBody>
          <a:bodyPr/>
          <a:lstStyle/>
          <a:p>
            <a:r>
              <a:rPr lang="pt-BR" u="sng" dirty="0" smtClean="0">
                <a:latin typeface="Baskerville Old Face" pitchFamily="18" charset="0"/>
              </a:rPr>
              <a:t>Leitura bíblica:</a:t>
            </a:r>
            <a:endParaRPr lang="pt-BR" u="sng" dirty="0">
              <a:latin typeface="Baskerville Old Face" pitchFamily="18" charset="0"/>
            </a:endParaRPr>
          </a:p>
        </p:txBody>
      </p:sp>
      <p:sp>
        <p:nvSpPr>
          <p:cNvPr id="3" name="Espaço Reservado para Conteúdo 2"/>
          <p:cNvSpPr>
            <a:spLocks noGrp="1"/>
          </p:cNvSpPr>
          <p:nvPr>
            <p:ph idx="1"/>
          </p:nvPr>
        </p:nvSpPr>
        <p:spPr>
          <a:xfrm>
            <a:off x="457200" y="1600201"/>
            <a:ext cx="7467600" cy="2400304"/>
          </a:xfrm>
        </p:spPr>
        <p:txBody>
          <a:bodyPr/>
          <a:lstStyle/>
          <a:p>
            <a:pPr lvl="0">
              <a:buFont typeface="Wingdings" pitchFamily="2" charset="2"/>
              <a:buChar char="Ø"/>
            </a:pPr>
            <a:r>
              <a:rPr lang="pt-BR" sz="3200" b="1" u="sng" dirty="0" smtClean="0"/>
              <a:t>1Cor 12,12-31.</a:t>
            </a:r>
            <a:endParaRPr lang="pt-BR" sz="3200" u="sng" dirty="0" smtClean="0"/>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457200" y="500042"/>
            <a:ext cx="7467600" cy="5626121"/>
          </a:xfrm>
        </p:spPr>
        <p:txBody>
          <a:bodyPr>
            <a:normAutofit fontScale="92500" lnSpcReduction="10000"/>
          </a:bodyPr>
          <a:lstStyle/>
          <a:p>
            <a:r>
              <a:rPr lang="pt-BR" sz="2800" b="1" u="sng" dirty="0" smtClean="0"/>
              <a:t>O QUE NOS MOSTRA ESTA LEITURA</a:t>
            </a:r>
            <a:r>
              <a:rPr lang="pt-BR" sz="2800" b="1" dirty="0" smtClean="0"/>
              <a:t>?</a:t>
            </a:r>
          </a:p>
          <a:p>
            <a:pPr algn="just">
              <a:buNone/>
            </a:pPr>
            <a:r>
              <a:rPr lang="pt-BR" sz="2100" dirty="0" smtClean="0"/>
              <a:t>		</a:t>
            </a:r>
            <a:r>
              <a:rPr lang="pt-BR" sz="2300" dirty="0" smtClean="0"/>
              <a:t>Todos estamos unidos a Cristo, a cabeça, sem a qual o corpo não pode existir.</a:t>
            </a:r>
          </a:p>
          <a:p>
            <a:pPr algn="just">
              <a:buNone/>
            </a:pPr>
            <a:r>
              <a:rPr lang="pt-BR" sz="2300" dirty="0" smtClean="0"/>
              <a:t>		a) Nós somos os membros. Temos funções diferentes. Qual </a:t>
            </a:r>
            <a:r>
              <a:rPr lang="pt-BR" sz="2300" i="1" dirty="0" smtClean="0"/>
              <a:t>a minha </a:t>
            </a:r>
            <a:r>
              <a:rPr lang="pt-BR" sz="2300" dirty="0" smtClean="0"/>
              <a:t>missão específica? Já refleti sobre isto? Ser ministro da Comunhão ou da Palavra tem algo a ver com isto e com o meu jeito de ser Igreja? </a:t>
            </a:r>
          </a:p>
          <a:p>
            <a:pPr algn="just">
              <a:buNone/>
            </a:pPr>
            <a:endParaRPr lang="pt-BR" sz="2300" dirty="0" smtClean="0"/>
          </a:p>
          <a:p>
            <a:pPr algn="just">
              <a:buNone/>
            </a:pPr>
            <a:r>
              <a:rPr lang="pt-BR" sz="2300" dirty="0" smtClean="0"/>
              <a:t>		b) Tenho cumprido bem a minha tarefa ou tenho prejudi­cado o corpo da Igreja?</a:t>
            </a:r>
          </a:p>
          <a:p>
            <a:pPr algn="just">
              <a:buNone/>
            </a:pPr>
            <a:endParaRPr lang="pt-BR" sz="2300" dirty="0" smtClean="0"/>
          </a:p>
          <a:p>
            <a:pPr algn="just">
              <a:buNone/>
            </a:pPr>
            <a:r>
              <a:rPr lang="pt-BR" sz="2300" dirty="0" smtClean="0"/>
              <a:t>		c) O Corpo de Cristo poderia funcionar melhor se todos os membros fossem membros conscientes e cumpri­dores de sua missão?</a:t>
            </a:r>
          </a:p>
          <a:p>
            <a:pPr algn="just">
              <a:buNone/>
            </a:pPr>
            <a:endParaRPr lang="pt-BR" sz="2300" dirty="0" smtClean="0"/>
          </a:p>
          <a:p>
            <a:pPr algn="just">
              <a:buNone/>
            </a:pPr>
            <a:r>
              <a:rPr lang="pt-BR" sz="2300" dirty="0" smtClean="0"/>
              <a:t>		Parecida com a imagem do corpo é a comparação da </a:t>
            </a:r>
            <a:r>
              <a:rPr lang="pt-BR" sz="2300" i="1" dirty="0" smtClean="0"/>
              <a:t>videira e os ramos </a:t>
            </a:r>
            <a:r>
              <a:rPr lang="pt-BR" sz="2300" dirty="0" smtClean="0"/>
              <a:t>que encontramos em </a:t>
            </a:r>
            <a:r>
              <a:rPr lang="pt-BR" sz="2300" b="1" dirty="0" smtClean="0"/>
              <a:t>Jo </a:t>
            </a:r>
            <a:r>
              <a:rPr lang="pt-BR" sz="2300" b="1" i="1" dirty="0" smtClean="0"/>
              <a:t>15,1-17.</a:t>
            </a:r>
            <a:endParaRPr lang="pt-BR" sz="2300" dirty="0" smtClean="0"/>
          </a:p>
          <a:p>
            <a:pPr algn="just">
              <a:buNone/>
            </a:pPr>
            <a:endParaRPr lang="pt-BR" sz="2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liente\Desktop\Antônio - Secretaria\PARÓQUIA\Imagens Slides\3_9_11.jpg"/>
          <p:cNvPicPr>
            <a:picLocks noChangeAspect="1" noChangeArrowheads="1"/>
          </p:cNvPicPr>
          <p:nvPr/>
        </p:nvPicPr>
        <p:blipFill>
          <a:blip r:embed="rId2"/>
          <a:srcRect/>
          <a:stretch>
            <a:fillRect/>
          </a:stretch>
        </p:blipFill>
        <p:spPr bwMode="auto">
          <a:xfrm>
            <a:off x="1285852" y="1857364"/>
            <a:ext cx="5500726" cy="3929090"/>
          </a:xfrm>
          <a:prstGeom prst="rect">
            <a:avLst/>
          </a:prstGeom>
          <a:noFill/>
        </p:spPr>
      </p:pic>
      <p:sp>
        <p:nvSpPr>
          <p:cNvPr id="2" name="Título 1"/>
          <p:cNvSpPr>
            <a:spLocks noGrp="1"/>
          </p:cNvSpPr>
          <p:nvPr>
            <p:ph type="title"/>
          </p:nvPr>
        </p:nvSpPr>
        <p:spPr/>
        <p:txBody>
          <a:bodyPr/>
          <a:lstStyle/>
          <a:p>
            <a:r>
              <a:rPr lang="pt-BR" u="sng" dirty="0" smtClean="0">
                <a:latin typeface="Baskerville Old Face" pitchFamily="18" charset="0"/>
              </a:rPr>
              <a:t>Leitura bíblica:</a:t>
            </a:r>
            <a:endParaRPr lang="pt-BR" u="sng" dirty="0">
              <a:latin typeface="Baskerville Old Face" pitchFamily="18" charset="0"/>
            </a:endParaRPr>
          </a:p>
        </p:txBody>
      </p:sp>
      <p:sp>
        <p:nvSpPr>
          <p:cNvPr id="3" name="Espaço Reservado para Conteúdo 2"/>
          <p:cNvSpPr>
            <a:spLocks noGrp="1"/>
          </p:cNvSpPr>
          <p:nvPr>
            <p:ph idx="1"/>
          </p:nvPr>
        </p:nvSpPr>
        <p:spPr>
          <a:xfrm>
            <a:off x="457200" y="1600201"/>
            <a:ext cx="7467600" cy="2400304"/>
          </a:xfrm>
        </p:spPr>
        <p:txBody>
          <a:bodyPr/>
          <a:lstStyle/>
          <a:p>
            <a:pPr lvl="0">
              <a:buFont typeface="Wingdings" pitchFamily="2" charset="2"/>
              <a:buChar char="Ø"/>
            </a:pPr>
            <a:r>
              <a:rPr lang="pt-BR" sz="3200" b="1" u="sng" dirty="0" smtClean="0"/>
              <a:t>Jo </a:t>
            </a:r>
            <a:r>
              <a:rPr lang="pt-BR" sz="3200" b="1" i="1" u="sng" dirty="0" smtClean="0"/>
              <a:t>15,1-17.</a:t>
            </a:r>
            <a:endParaRPr lang="pt-BR" u="sng"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7467600" cy="5626121"/>
          </a:xfrm>
        </p:spPr>
        <p:txBody>
          <a:bodyPr>
            <a:normAutofit/>
          </a:bodyPr>
          <a:lstStyle/>
          <a:p>
            <a:pPr lvl="0"/>
            <a:r>
              <a:rPr lang="pt-BR" sz="2800" b="1" u="sng" dirty="0" smtClean="0"/>
              <a:t>O QUE NOS DIZ ESTE TEXTO?</a:t>
            </a:r>
            <a:endParaRPr lang="pt-BR" sz="2800" u="sng" dirty="0" smtClean="0"/>
          </a:p>
          <a:p>
            <a:pPr algn="just">
              <a:buNone/>
            </a:pPr>
            <a:r>
              <a:rPr lang="pt-BR" sz="2100" dirty="0" smtClean="0"/>
              <a:t>		O ramo somente pode dar fruto quando fica ligado ao tronco que é Jesus Cristo. Isto quer dizer que somente quando ficamos unidos a Cristo, tendo a mesma mentalidade, podemos dar verdadeiros frutos.</a:t>
            </a:r>
          </a:p>
          <a:p>
            <a:pPr algn="just">
              <a:buNone/>
            </a:pPr>
            <a:r>
              <a:rPr lang="pt-BR" sz="2100" dirty="0" smtClean="0"/>
              <a:t>		Uma comparação muito usada depois do </a:t>
            </a:r>
            <a:r>
              <a:rPr lang="pt-BR" sz="2100" b="1" dirty="0" smtClean="0"/>
              <a:t>Concílio Va­ticano II</a:t>
            </a:r>
            <a:r>
              <a:rPr lang="pt-BR" sz="2100" dirty="0" smtClean="0"/>
              <a:t> é a do </a:t>
            </a:r>
            <a:r>
              <a:rPr lang="pt-BR" sz="2100" b="1" dirty="0" smtClean="0"/>
              <a:t>POVO EM MARCHA</a:t>
            </a:r>
            <a:r>
              <a:rPr lang="pt-BR" sz="2100" dirty="0" smtClean="0"/>
              <a:t>. Assim como o Povo de Israel caminhava para a Terra Prometida, assim o </a:t>
            </a:r>
            <a:r>
              <a:rPr lang="pt-BR" sz="2100" b="1" dirty="0" smtClean="0"/>
              <a:t>Novo Povo de Deus</a:t>
            </a:r>
            <a:r>
              <a:rPr lang="pt-BR" sz="2100" dirty="0" smtClean="0"/>
              <a:t> está caminhando para a Terra Prometida.</a:t>
            </a:r>
          </a:p>
          <a:p>
            <a:pPr>
              <a:buNone/>
            </a:pPr>
            <a:endParaRPr lang="pt-BR" dirty="0"/>
          </a:p>
        </p:txBody>
      </p:sp>
      <p:pic>
        <p:nvPicPr>
          <p:cNvPr id="4098" name="Picture 2" descr="C:\Users\cliente\Desktop\Antônio - Secretaria\PARÓQUIA\Imagens Slides\34547126926_dd7860f67a_o.jpg"/>
          <p:cNvPicPr>
            <a:picLocks noChangeAspect="1" noChangeArrowheads="1"/>
          </p:cNvPicPr>
          <p:nvPr/>
        </p:nvPicPr>
        <p:blipFill>
          <a:blip r:embed="rId2"/>
          <a:srcRect/>
          <a:stretch>
            <a:fillRect/>
          </a:stretch>
        </p:blipFill>
        <p:spPr bwMode="auto">
          <a:xfrm>
            <a:off x="1357290" y="3786190"/>
            <a:ext cx="5572164" cy="2786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428604"/>
            <a:ext cx="7467600" cy="5786478"/>
          </a:xfrm>
        </p:spPr>
        <p:txBody>
          <a:bodyPr>
            <a:normAutofit fontScale="92500" lnSpcReduction="10000"/>
          </a:bodyPr>
          <a:lstStyle/>
          <a:p>
            <a:pPr lvl="0"/>
            <a:r>
              <a:rPr lang="pt-BR" u="sng" dirty="0" smtClean="0"/>
              <a:t>QUAIS SÃO AS CARACTERÍSTICAS DE UM POVO </a:t>
            </a:r>
            <a:r>
              <a:rPr lang="pt-BR" b="1" i="1" u="sng" dirty="0" smtClean="0"/>
              <a:t>EM MARCHA</a:t>
            </a:r>
            <a:r>
              <a:rPr lang="pt-BR" i="1" u="sng" dirty="0" smtClean="0"/>
              <a:t>?</a:t>
            </a:r>
            <a:endParaRPr lang="pt-BR" u="sng" dirty="0" smtClean="0"/>
          </a:p>
          <a:p>
            <a:pPr>
              <a:buNone/>
            </a:pPr>
            <a:r>
              <a:rPr lang="pt-BR" dirty="0" smtClean="0"/>
              <a:t>		</a:t>
            </a:r>
            <a:r>
              <a:rPr lang="pt-BR" sz="2300" dirty="0" smtClean="0"/>
              <a:t>a) Nós não andamos sós, mas juntos, como povo?</a:t>
            </a:r>
          </a:p>
          <a:p>
            <a:pPr>
              <a:buNone/>
            </a:pPr>
            <a:endParaRPr lang="pt-BR" sz="2300" dirty="0" smtClean="0"/>
          </a:p>
          <a:p>
            <a:pPr>
              <a:buNone/>
            </a:pPr>
            <a:r>
              <a:rPr lang="pt-BR" sz="2300" dirty="0" smtClean="0"/>
              <a:t>		b) Em marcha, quer dizer que estamos sempre em movi­mento, em crescimento. Não podemos parar. Sempre enxergaremos novos panoramas, novas situações que nos pedem mudanças, adaptações?</a:t>
            </a:r>
          </a:p>
          <a:p>
            <a:pPr>
              <a:buNone/>
            </a:pPr>
            <a:endParaRPr lang="pt-BR" sz="2300" dirty="0" smtClean="0"/>
          </a:p>
          <a:p>
            <a:pPr>
              <a:buNone/>
            </a:pPr>
            <a:r>
              <a:rPr lang="pt-BR" sz="2300" dirty="0" smtClean="0"/>
              <a:t>		c) Estamos indo para um fim. Não marchamos sem desti­no. Nossa Terra Prometida é o Reino de Deus. Nós estamos construindo este Reino desde já, através da nossa atuação como cristãos no mundo. Este mundo deve ser melhor, deve ser um mundo de paz, de justiça, de amor. Devemos construí-lo sem descansar, unindo as forças, impregnando este mundo de valores evangélicos, de um espírito cristão.</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smtClean="0">
                <a:latin typeface="Baskerville Old Face" pitchFamily="18" charset="0"/>
              </a:rPr>
              <a:t>CANTO:</a:t>
            </a:r>
            <a:endParaRPr lang="pt-BR" dirty="0"/>
          </a:p>
        </p:txBody>
      </p:sp>
      <p:sp>
        <p:nvSpPr>
          <p:cNvPr id="3" name="Espaço Reservado para Conteúdo 2"/>
          <p:cNvSpPr>
            <a:spLocks noGrp="1"/>
          </p:cNvSpPr>
          <p:nvPr>
            <p:ph idx="1"/>
          </p:nvPr>
        </p:nvSpPr>
        <p:spPr/>
        <p:txBody>
          <a:bodyPr/>
          <a:lstStyle/>
          <a:p>
            <a:pPr>
              <a:buNone/>
            </a:pPr>
            <a:r>
              <a:rPr lang="pt-BR" i="1" dirty="0" smtClean="0"/>
              <a:t>	</a:t>
            </a:r>
            <a:r>
              <a:rPr lang="pt-BR" sz="2100" i="1" dirty="0" smtClean="0"/>
              <a:t>Somos um povo que alegre vai, marchando dia-a-dia ao encontro do Pai. Aqui reunidos nós participamos desta Igreja Santa que para o céu vai caminhando. </a:t>
            </a:r>
            <a:endParaRPr lang="pt-BR" sz="2100" dirty="0" smtClean="0"/>
          </a:p>
          <a:p>
            <a:pPr>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7467600" cy="116632"/>
          </a:xfrm>
        </p:spPr>
        <p:txBody>
          <a:bodyPr>
            <a:normAutofit fontScale="90000"/>
          </a:bodyPr>
          <a:lstStyle/>
          <a:p>
            <a:endParaRPr lang="pt-BR" dirty="0"/>
          </a:p>
        </p:txBody>
      </p:sp>
      <p:sp>
        <p:nvSpPr>
          <p:cNvPr id="3" name="Espaço Reservado para Conteúdo 2"/>
          <p:cNvSpPr>
            <a:spLocks noGrp="1"/>
          </p:cNvSpPr>
          <p:nvPr>
            <p:ph idx="1"/>
          </p:nvPr>
        </p:nvSpPr>
        <p:spPr>
          <a:xfrm>
            <a:off x="457200" y="332656"/>
            <a:ext cx="7467600" cy="5793507"/>
          </a:xfrm>
        </p:spPr>
        <p:txBody>
          <a:bodyPr>
            <a:normAutofit fontScale="92500"/>
          </a:bodyPr>
          <a:lstStyle/>
          <a:p>
            <a:pPr lvl="0"/>
            <a:r>
              <a:rPr lang="pt-BR" dirty="0" smtClean="0"/>
              <a:t>Participar </a:t>
            </a:r>
            <a:r>
              <a:rPr lang="pt-BR" dirty="0"/>
              <a:t>ativamente na caminhada da Comunidade; ter amor à Igreja.</a:t>
            </a:r>
          </a:p>
          <a:p>
            <a:pPr lvl="0"/>
            <a:r>
              <a:rPr lang="pt-BR" dirty="0"/>
              <a:t>Viver coerentemente sua fé dando testemunho de vida familiar e sacramental, de oração e compromisso.</a:t>
            </a:r>
          </a:p>
          <a:p>
            <a:pPr lvl="0"/>
            <a:r>
              <a:rPr lang="pt-BR" dirty="0"/>
              <a:t>Saber colaborar e ser aceito e apresentado pela Comunidade.</a:t>
            </a:r>
          </a:p>
          <a:p>
            <a:pPr lvl="0"/>
            <a:r>
              <a:rPr lang="pt-BR" dirty="0"/>
              <a:t>Ter consciência da gratuidade do serviço e estar disponível.</a:t>
            </a:r>
          </a:p>
          <a:p>
            <a:pPr lvl="0"/>
            <a:r>
              <a:rPr lang="pt-BR" dirty="0"/>
              <a:t>Contar com o acordo do cônjuge se for casado.</a:t>
            </a:r>
          </a:p>
          <a:p>
            <a:pPr lvl="0"/>
            <a:r>
              <a:rPr lang="pt-BR" dirty="0"/>
              <a:t>Ter o dom da boa comunicação para os ministros da Palavra</a:t>
            </a:r>
            <a:r>
              <a:rPr lang="pt-BR" dirty="0" smtClean="0"/>
              <a:t>.</a:t>
            </a:r>
            <a:endParaRPr lang="pt-BR" dirty="0"/>
          </a:p>
        </p:txBody>
      </p:sp>
    </p:spTree>
    <p:extLst>
      <p:ext uri="{BB962C8B-B14F-4D97-AF65-F5344CB8AC3E}">
        <p14:creationId xmlns:p14="http://schemas.microsoft.com/office/powerpoint/2010/main" val="489633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liente\Desktop\Antônio - Secretaria\PARÓQUIA\Imagens Slides\3_9_11.jpg"/>
          <p:cNvPicPr>
            <a:picLocks noChangeAspect="1" noChangeArrowheads="1"/>
          </p:cNvPicPr>
          <p:nvPr/>
        </p:nvPicPr>
        <p:blipFill>
          <a:blip r:embed="rId2"/>
          <a:srcRect/>
          <a:stretch>
            <a:fillRect/>
          </a:stretch>
        </p:blipFill>
        <p:spPr bwMode="auto">
          <a:xfrm>
            <a:off x="1285852" y="1857364"/>
            <a:ext cx="5500726" cy="3929090"/>
          </a:xfrm>
          <a:prstGeom prst="rect">
            <a:avLst/>
          </a:prstGeom>
          <a:noFill/>
        </p:spPr>
      </p:pic>
      <p:sp>
        <p:nvSpPr>
          <p:cNvPr id="2" name="Título 1"/>
          <p:cNvSpPr>
            <a:spLocks noGrp="1"/>
          </p:cNvSpPr>
          <p:nvPr>
            <p:ph type="title"/>
          </p:nvPr>
        </p:nvSpPr>
        <p:spPr/>
        <p:txBody>
          <a:bodyPr/>
          <a:lstStyle/>
          <a:p>
            <a:r>
              <a:rPr lang="pt-BR" u="sng" dirty="0" smtClean="0">
                <a:latin typeface="Baskerville Old Face" pitchFamily="18" charset="0"/>
              </a:rPr>
              <a:t>Leitura bíblica:</a:t>
            </a:r>
            <a:endParaRPr lang="pt-BR" u="sng" dirty="0">
              <a:latin typeface="Baskerville Old Face" pitchFamily="18" charset="0"/>
            </a:endParaRPr>
          </a:p>
        </p:txBody>
      </p:sp>
      <p:sp>
        <p:nvSpPr>
          <p:cNvPr id="3" name="Espaço Reservado para Conteúdo 2"/>
          <p:cNvSpPr>
            <a:spLocks noGrp="1"/>
          </p:cNvSpPr>
          <p:nvPr>
            <p:ph idx="1"/>
          </p:nvPr>
        </p:nvSpPr>
        <p:spPr>
          <a:xfrm>
            <a:off x="457200" y="1600201"/>
            <a:ext cx="7467600" cy="2400304"/>
          </a:xfrm>
        </p:spPr>
        <p:txBody>
          <a:bodyPr/>
          <a:lstStyle/>
          <a:p>
            <a:pPr lvl="0">
              <a:buFont typeface="Wingdings" pitchFamily="2" charset="2"/>
              <a:buChar char="Ø"/>
            </a:pPr>
            <a:r>
              <a:rPr lang="pt-BR" sz="3200" b="1" dirty="0" smtClean="0"/>
              <a:t>Mt </a:t>
            </a:r>
            <a:r>
              <a:rPr lang="pt-BR" sz="3200" b="1" i="1" dirty="0" smtClean="0"/>
              <a:t>5,13-16</a:t>
            </a:r>
            <a:endParaRPr lang="pt-BR" u="sng"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142844" y="642918"/>
            <a:ext cx="7467600" cy="5786478"/>
          </a:xfrm>
        </p:spPr>
        <p:txBody>
          <a:bodyPr>
            <a:normAutofit fontScale="92500" lnSpcReduction="20000"/>
          </a:bodyPr>
          <a:lstStyle/>
          <a:p>
            <a:pPr lvl="0" algn="just">
              <a:buNone/>
            </a:pPr>
            <a:r>
              <a:rPr lang="pt-BR" dirty="0" smtClean="0"/>
              <a:t>		</a:t>
            </a:r>
            <a:r>
              <a:rPr lang="pt-BR" sz="2300" dirty="0" smtClean="0"/>
              <a:t>No </a:t>
            </a:r>
            <a:r>
              <a:rPr lang="pt-BR" sz="2300" b="1" dirty="0" smtClean="0"/>
              <a:t>Evangelho </a:t>
            </a:r>
            <a:r>
              <a:rPr lang="pt-BR" sz="2300" dirty="0" smtClean="0"/>
              <a:t>lemos ainda que </a:t>
            </a:r>
            <a:r>
              <a:rPr lang="pt-BR" sz="2300" b="1" dirty="0" smtClean="0"/>
              <a:t>Cristo</a:t>
            </a:r>
            <a:r>
              <a:rPr lang="pt-BR" sz="2300" dirty="0" smtClean="0"/>
              <a:t> nos fala que sua Igre­ja é </a:t>
            </a:r>
            <a:r>
              <a:rPr lang="pt-BR" sz="2300" b="1" dirty="0" smtClean="0"/>
              <a:t>o sal da terra</a:t>
            </a:r>
            <a:r>
              <a:rPr lang="pt-BR" sz="2300" dirty="0" smtClean="0"/>
              <a:t>, </a:t>
            </a:r>
            <a:r>
              <a:rPr lang="pt-BR" sz="2300" b="1" dirty="0" smtClean="0"/>
              <a:t>a luz do mundo</a:t>
            </a:r>
            <a:r>
              <a:rPr lang="pt-BR" sz="2300" dirty="0" smtClean="0"/>
              <a:t> (</a:t>
            </a:r>
            <a:r>
              <a:rPr lang="pt-BR" sz="2300" b="1" dirty="0" smtClean="0"/>
              <a:t>Mt </a:t>
            </a:r>
            <a:r>
              <a:rPr lang="pt-BR" sz="2300" b="1" i="1" dirty="0" smtClean="0"/>
              <a:t>5,13-16</a:t>
            </a:r>
            <a:r>
              <a:rPr lang="pt-BR" sz="2300" i="1" dirty="0" smtClean="0"/>
              <a:t>). </a:t>
            </a:r>
            <a:r>
              <a:rPr lang="pt-BR" sz="2300" dirty="0" smtClean="0"/>
              <a:t>Vamos ver as conclusões</a:t>
            </a:r>
          </a:p>
          <a:p>
            <a:pPr lvl="0" algn="just">
              <a:buNone/>
            </a:pPr>
            <a:r>
              <a:rPr lang="pt-BR" sz="2300" dirty="0" smtClean="0"/>
              <a:t>		</a:t>
            </a:r>
          </a:p>
          <a:p>
            <a:pPr lvl="0" algn="just">
              <a:buNone/>
            </a:pPr>
            <a:r>
              <a:rPr lang="pt-BR" sz="2300" dirty="0" smtClean="0"/>
              <a:t>		a) Os cristãos devem ser o sal da terra. Quando os cris­tãos viverem conforme o Espírito de Cristo, o mundo será melhor, mais habitável, mais feliz.</a:t>
            </a:r>
          </a:p>
          <a:p>
            <a:pPr lvl="0" algn="just">
              <a:buNone/>
            </a:pPr>
            <a:r>
              <a:rPr lang="pt-BR" sz="2300" dirty="0" smtClean="0"/>
              <a:t>		</a:t>
            </a:r>
          </a:p>
          <a:p>
            <a:pPr lvl="0" algn="just">
              <a:buNone/>
            </a:pPr>
            <a:r>
              <a:rPr lang="pt-BR" sz="2300" dirty="0" smtClean="0"/>
              <a:t>		b) Os cristãos devem ser a luz para o mundo: indicar o caminho da felicidade e da verdadeira libertação, o ca­minho da justiça e do amor.</a:t>
            </a:r>
          </a:p>
          <a:p>
            <a:pPr lvl="0" algn="just">
              <a:buNone/>
            </a:pPr>
            <a:r>
              <a:rPr lang="pt-BR" sz="2300" dirty="0" smtClean="0"/>
              <a:t>		</a:t>
            </a:r>
          </a:p>
          <a:p>
            <a:pPr lvl="0" algn="just">
              <a:buNone/>
            </a:pPr>
            <a:r>
              <a:rPr lang="pt-BR" sz="2300" dirty="0" smtClean="0"/>
              <a:t>		c) Se a Igreja for verdadeiramente LUZ, como Cristo, nos­so mundo sairá das trevas e saberá encontrar o cami­nho que leva à verdadeira paz.</a:t>
            </a:r>
          </a:p>
          <a:p>
            <a:pPr lvl="0" algn="just">
              <a:buNone/>
            </a:pPr>
            <a:r>
              <a:rPr lang="pt-BR" sz="2300" dirty="0" smtClean="0"/>
              <a:t>		</a:t>
            </a:r>
          </a:p>
          <a:p>
            <a:pPr lvl="0" algn="just">
              <a:buNone/>
            </a:pPr>
            <a:r>
              <a:rPr lang="pt-BR" sz="2300" dirty="0" smtClean="0"/>
              <a:t>		d) Será que nós somos, de fato, sal e luz para nosso mundo, nosso ambiente, nossa família, nosso bairro, nossa paróquia?</a:t>
            </a:r>
          </a:p>
          <a:p>
            <a:pPr>
              <a:buNone/>
            </a:pP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smtClean="0">
                <a:latin typeface="Baskerville Old Face" pitchFamily="18" charset="0"/>
              </a:rPr>
              <a:t>CANTO:</a:t>
            </a:r>
            <a:endParaRPr lang="pt-BR" dirty="0"/>
          </a:p>
        </p:txBody>
      </p:sp>
      <p:sp>
        <p:nvSpPr>
          <p:cNvPr id="3" name="Espaço Reservado para Conteúdo 2"/>
          <p:cNvSpPr>
            <a:spLocks noGrp="1"/>
          </p:cNvSpPr>
          <p:nvPr>
            <p:ph idx="1"/>
          </p:nvPr>
        </p:nvSpPr>
        <p:spPr/>
        <p:txBody>
          <a:bodyPr/>
          <a:lstStyle/>
          <a:p>
            <a:pPr>
              <a:buNone/>
            </a:pPr>
            <a:r>
              <a:rPr lang="pt-BR" sz="2400" dirty="0" smtClean="0"/>
              <a:t>	1. Deus chama a gente pra um momento novo, de caminhar junto com seu povo. É hora de transformar o que não dá mais; sozinho, isolado, ninguém é capaz.</a:t>
            </a:r>
          </a:p>
          <a:p>
            <a:pPr>
              <a:buNone/>
            </a:pPr>
            <a:r>
              <a:rPr lang="pt-BR" sz="2400" b="1" i="1" dirty="0" smtClean="0"/>
              <a:t>	REF: Por isso vem, entra na roda com a gente também! Você é muito importante!  Vem</a:t>
            </a:r>
          </a:p>
          <a:p>
            <a:pPr>
              <a:buNone/>
            </a:pPr>
            <a:r>
              <a:rPr lang="pt-BR" sz="2400" b="1" i="1" dirty="0" smtClean="0"/>
              <a:t>	</a:t>
            </a:r>
            <a:r>
              <a:rPr lang="pt-BR" sz="2400" dirty="0" smtClean="0"/>
              <a:t>2. Não é possível crer que tudo é fácil, há muita força que produz a morte. Gerando dor, tristeza e desolação. É necessário unir o cordão. </a:t>
            </a:r>
          </a:p>
          <a:p>
            <a:pPr>
              <a:buNone/>
            </a:pPr>
            <a:r>
              <a:rPr lang="pt-BR" sz="2400" dirty="0" smtClean="0"/>
              <a:t>	3. A força que hoje faz brotar a vida atua em nós pela sua graça. É Deus quem nos convida pra trabalhar, o amor repartir e as forças juntar.</a:t>
            </a:r>
          </a:p>
          <a:p>
            <a:pPr>
              <a:buNone/>
            </a:pPr>
            <a:endParaRPr lang="pt-BR" sz="2100" dirty="0" smtClean="0"/>
          </a:p>
          <a:p>
            <a:pPr>
              <a:buNone/>
            </a:pP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2" name="Título 1"/>
          <p:cNvSpPr>
            <a:spLocks noGrp="1"/>
          </p:cNvSpPr>
          <p:nvPr>
            <p:ph type="title"/>
          </p:nvPr>
        </p:nvSpPr>
        <p:spPr>
          <a:xfrm>
            <a:off x="457200" y="857232"/>
            <a:ext cx="7467600" cy="1000132"/>
          </a:xfrm>
        </p:spPr>
        <p:txBody>
          <a:bodyPr>
            <a:normAutofit fontScale="90000"/>
          </a:bodyPr>
          <a:lstStyle/>
          <a:p>
            <a:r>
              <a:rPr lang="pt-BR" b="1" u="sng" dirty="0" smtClean="0">
                <a:latin typeface="Baskerville Old Face" pitchFamily="18" charset="0"/>
              </a:rPr>
              <a:t>3 - O MINISTÉRIO NA IGREJA</a:t>
            </a:r>
            <a:r>
              <a:rPr lang="pt-BR" dirty="0" smtClean="0">
                <a:latin typeface="Baskerville Old Face" pitchFamily="18" charset="0"/>
              </a:rPr>
              <a:t/>
            </a:r>
            <a:br>
              <a:rPr lang="pt-BR" dirty="0" smtClean="0">
                <a:latin typeface="Baskerville Old Face" pitchFamily="18" charset="0"/>
              </a:rPr>
            </a:br>
            <a:r>
              <a:rPr lang="pt-BR" dirty="0" smtClean="0"/>
              <a:t/>
            </a:r>
            <a:br>
              <a:rPr lang="pt-BR" dirty="0" smtClean="0"/>
            </a:br>
            <a:endParaRPr lang="pt-BR" dirty="0"/>
          </a:p>
        </p:txBody>
      </p:sp>
      <p:sp>
        <p:nvSpPr>
          <p:cNvPr id="3" name="Espaço Reservado para Conteúdo 2"/>
          <p:cNvSpPr>
            <a:spLocks noGrp="1"/>
          </p:cNvSpPr>
          <p:nvPr>
            <p:ph idx="1"/>
          </p:nvPr>
        </p:nvSpPr>
        <p:spPr>
          <a:xfrm>
            <a:off x="457200" y="1214422"/>
            <a:ext cx="7467600" cy="5500726"/>
          </a:xfrm>
        </p:spPr>
        <p:txBody>
          <a:bodyPr>
            <a:normAutofit fontScale="85000" lnSpcReduction="20000"/>
          </a:bodyPr>
          <a:lstStyle/>
          <a:p>
            <a:r>
              <a:rPr lang="pt-BR" sz="2800" b="1" u="sng" dirty="0" smtClean="0"/>
              <a:t>PONTO DE PARTIDA</a:t>
            </a:r>
            <a:endParaRPr lang="pt-BR" sz="2800" u="sng" dirty="0" smtClean="0"/>
          </a:p>
          <a:p>
            <a:pPr algn="just">
              <a:buNone/>
            </a:pPr>
            <a:r>
              <a:rPr lang="pt-BR" sz="2500" dirty="0" smtClean="0"/>
              <a:t>		Em uma determinada paróquia, todos sentiam que deveria ser feita alguma coisa para um melhor atendimento aos membros mais necessitados da comunidade. Todos se questionavam a respeito, mas ninguém dava o primeiro passo. E assim, nada feito.</a:t>
            </a:r>
          </a:p>
          <a:p>
            <a:pPr algn="just">
              <a:buNone/>
            </a:pPr>
            <a:r>
              <a:rPr lang="pt-BR" sz="2500" dirty="0" smtClean="0"/>
              <a:t>		Um dia, depois de um encontro, alguns membros da paróquia abordaram o assunto.</a:t>
            </a:r>
          </a:p>
          <a:p>
            <a:pPr algn="just">
              <a:buNone/>
            </a:pPr>
            <a:r>
              <a:rPr lang="pt-BR" sz="2500" dirty="0" smtClean="0"/>
              <a:t>		"Vamos nós mesmos fazer e organizar alguma coisa", disse Felipe.</a:t>
            </a:r>
          </a:p>
          <a:p>
            <a:pPr algn="just">
              <a:buNone/>
            </a:pPr>
            <a:r>
              <a:rPr lang="pt-BR" sz="2500" dirty="0" smtClean="0"/>
              <a:t>		"Mas não quero saber de mandão, não", observou Francisco. "Somos todos iguais e responsáveis." Planejou-se um encontro. Mas, sendo todos iguais e responsáveis, ninguém preparou nada, ninguém tomou nenhuma providência. O encontro foi desorganizado. Não se chegou a nenhuma conclusão.</a:t>
            </a:r>
          </a:p>
          <a:p>
            <a:pPr algn="just">
              <a:buNone/>
            </a:pPr>
            <a:r>
              <a:rPr lang="pt-BR" sz="2500" dirty="0" smtClean="0"/>
              <a:t>		Tentou-se mais um encontro. Nem a metade da turma compareceu.</a:t>
            </a:r>
          </a:p>
          <a:p>
            <a:pPr>
              <a:buNone/>
            </a:pP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474673"/>
            <a:ext cx="7467600" cy="3597269"/>
          </a:xfrm>
        </p:spPr>
        <p:txBody>
          <a:bodyPr>
            <a:normAutofit fontScale="77500" lnSpcReduction="20000"/>
          </a:bodyPr>
          <a:lstStyle/>
          <a:p>
            <a:pPr algn="just">
              <a:buNone/>
            </a:pPr>
            <a:r>
              <a:rPr lang="pt-BR" dirty="0" smtClean="0"/>
              <a:t>		</a:t>
            </a:r>
            <a:r>
              <a:rPr lang="pt-BR" sz="2700" dirty="0" smtClean="0"/>
              <a:t>Então, Diogo falou: "Gente, é necessário distribuir as responsabilidades, cada um ficando responsável por uma parte. E um deve ser o coordenador de tudo. Sem nenhuma organização, a coisa nunca vai para frente. Ninguém precisa ser mandão, mas deve haver coordenação e organização. Vamos formar uma espécie de diretoria, ou como vocês quiserem chamá-la. Vamos preparar direitinho as nossas reuniões, a fim de chegar às conclusões concretas e práticas".</a:t>
            </a:r>
          </a:p>
          <a:p>
            <a:pPr algn="just">
              <a:buNone/>
            </a:pPr>
            <a:r>
              <a:rPr lang="pt-BR" sz="2700" dirty="0" smtClean="0"/>
              <a:t>		Todos concordaram. Já tinham chegado à conclusão de que pode haver igualdade tendo, ao mesmo tempo, alguma coordenação. Isto só beneficiaria ao próprio grupo e, através deste grupo, aos necessitados da paróquia.</a:t>
            </a:r>
          </a:p>
          <a:p>
            <a:pPr>
              <a:buNone/>
            </a:pPr>
            <a:endParaRPr lang="pt-BR" dirty="0"/>
          </a:p>
        </p:txBody>
      </p:sp>
      <p:pic>
        <p:nvPicPr>
          <p:cNvPr id="6147" name="Picture 3" descr="C:\Users\cliente\Desktop\Antônio - Secretaria\PARÓQUIA\Imagens Slides\foto_4df22d29c863d8.86723275.jpg"/>
          <p:cNvPicPr>
            <a:picLocks noChangeAspect="1" noChangeArrowheads="1"/>
          </p:cNvPicPr>
          <p:nvPr/>
        </p:nvPicPr>
        <p:blipFill>
          <a:blip r:embed="rId2"/>
          <a:srcRect/>
          <a:stretch>
            <a:fillRect/>
          </a:stretch>
        </p:blipFill>
        <p:spPr bwMode="auto">
          <a:xfrm>
            <a:off x="1785918" y="3786190"/>
            <a:ext cx="4357718" cy="2407993"/>
          </a:xfrm>
          <a:prstGeom prst="rect">
            <a:avLst/>
          </a:prstGeom>
          <a:noFill/>
        </p:spPr>
      </p:pic>
      <p:pic>
        <p:nvPicPr>
          <p:cNvPr id="6"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457200" y="357166"/>
            <a:ext cx="7467600" cy="6286544"/>
          </a:xfrm>
        </p:spPr>
        <p:txBody>
          <a:bodyPr>
            <a:normAutofit fontScale="77500" lnSpcReduction="20000"/>
          </a:bodyPr>
          <a:lstStyle/>
          <a:p>
            <a:r>
              <a:rPr lang="pt-BR" sz="2800" b="1" u="sng" dirty="0" smtClean="0"/>
              <a:t>DESENVOLVIMENTO</a:t>
            </a:r>
            <a:endParaRPr lang="pt-BR" sz="2800" u="sng" dirty="0" smtClean="0"/>
          </a:p>
          <a:p>
            <a:pPr algn="just">
              <a:buNone/>
            </a:pPr>
            <a:r>
              <a:rPr lang="pt-BR" dirty="0" smtClean="0"/>
              <a:t>		</a:t>
            </a:r>
            <a:r>
              <a:rPr lang="pt-BR" sz="2700" dirty="0" smtClean="0"/>
              <a:t>Nenhuma comunidade que quer ir para frente pode ficar totalmente sem organização. É preciso repartir certas funções ou serviços em benefício da comunidade. Isto tam­bém se aplica à Igreja.</a:t>
            </a:r>
          </a:p>
          <a:p>
            <a:pPr algn="just">
              <a:buNone/>
            </a:pPr>
            <a:r>
              <a:rPr lang="pt-BR" sz="2700" dirty="0" smtClean="0"/>
              <a:t>		Mas Jesus já advertiu desde o início: Vocês sabem que os chefes dos povos têm poder sobre eles, e os seus dirigentes têm autoridade sobre eles. Isto, entretanto, não acontecerá com vocês. Se alguém quiser ser grande, deve ser O SERVIDOR DE TODOS. E se alguém quiser ser o primeiro, deverá ser O SERVO DE TODOS.</a:t>
            </a:r>
          </a:p>
          <a:p>
            <a:pPr algn="just">
              <a:buNone/>
            </a:pPr>
            <a:r>
              <a:rPr lang="pt-BR" sz="2700" dirty="0" smtClean="0"/>
              <a:t>		O Filho do homem não veio para ser servido, mas para SERVIR e dar a vida em resgate de muitos (</a:t>
            </a:r>
            <a:r>
              <a:rPr lang="pt-BR" sz="2700" b="1" dirty="0" smtClean="0"/>
              <a:t>Mc </a:t>
            </a:r>
            <a:r>
              <a:rPr lang="pt-BR" sz="2700" b="1" i="1" dirty="0" smtClean="0"/>
              <a:t>10,42-45</a:t>
            </a:r>
            <a:r>
              <a:rPr lang="pt-BR" sz="2700" i="1" dirty="0" smtClean="0"/>
              <a:t>). </a:t>
            </a:r>
            <a:r>
              <a:rPr lang="pt-BR" sz="2700" dirty="0" smtClean="0"/>
              <a:t>Este serviço à Igreja nós o chamamos de MINISTÉRIO. A palavra "ministério" (em grego: diakonia) quer dizer SERVIÇO. O ministro (em grego: diakonos) é aquele que serve. Estas palavras caracterizam bem o que são o ministério e o ministro na Igreja. Jesus foi o primeiro a ser SERVO.</a:t>
            </a:r>
          </a:p>
          <a:p>
            <a:pPr algn="just">
              <a:buNone/>
            </a:pPr>
            <a:r>
              <a:rPr lang="pt-BR" sz="2700" dirty="0" smtClean="0"/>
              <a:t>		No Antigo Testamento, o Profeta Isaías fala muito sobre o Messias, que ele chama de SERVO DE JAVÉ. Descreve como este Servo de Javé será humilhado, sofrerá, para salvar os outros. Ele não virá para dominar, mas para ser­vir (</a:t>
            </a:r>
            <a:r>
              <a:rPr lang="pt-BR" sz="2700" b="1" dirty="0" smtClean="0"/>
              <a:t>Is. </a:t>
            </a:r>
            <a:r>
              <a:rPr lang="pt-BR" sz="2700" b="1" i="1" dirty="0" smtClean="0"/>
              <a:t>53</a:t>
            </a:r>
            <a:r>
              <a:rPr lang="pt-BR" sz="2700" i="1" dirty="0" smtClean="0"/>
              <a:t>).</a:t>
            </a:r>
            <a:endParaRPr lang="pt-BR" sz="2700" dirty="0" smtClean="0"/>
          </a:p>
          <a:p>
            <a:pPr algn="just">
              <a:buNone/>
            </a:pPr>
            <a:endParaRPr lang="pt-BR" sz="2500" dirty="0" smtClean="0"/>
          </a:p>
          <a:p>
            <a:pPr>
              <a:buNone/>
            </a:pPr>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457200" y="357166"/>
            <a:ext cx="7467600" cy="6072230"/>
          </a:xfrm>
        </p:spPr>
        <p:txBody>
          <a:bodyPr>
            <a:normAutofit fontScale="55000" lnSpcReduction="20000"/>
          </a:bodyPr>
          <a:lstStyle/>
          <a:p>
            <a:pPr algn="just">
              <a:buNone/>
            </a:pPr>
            <a:r>
              <a:rPr lang="pt-BR" dirty="0" smtClean="0"/>
              <a:t>		</a:t>
            </a:r>
            <a:r>
              <a:rPr lang="pt-BR" sz="3800" dirty="0" smtClean="0"/>
              <a:t>As profecias se realizam em Jesus. Ele não segue o caminho da grandeza, da autoridade, do domínio, mas é aquele que serve até à morte. Por isso, toda a Igreja e, em primeiro lugar seus ministros, devem SERVIR, seguindo o exemplo do seu Mestre. O chamado ao ministério não é uma "distinção", nem prêmio, mas SERVIÇO.</a:t>
            </a:r>
          </a:p>
          <a:p>
            <a:pPr algn="just">
              <a:buNone/>
            </a:pPr>
            <a:r>
              <a:rPr lang="pt-BR" sz="3800" dirty="0" smtClean="0"/>
              <a:t>		Este serviço pode ser de diversas maneiras. Existe na Igreja, desde os primeiros tempos, um ministério hierárquico. Hierárquico quer dizer que inclui diversos graus, como os degraus de uma escada. Um degrau está mais alto do que o outro. Talvez esta expressão não seja muito feliz, por­que parece ser justamente o contrário de serviço, sendo uns mais importantes do que os outros. Talvez seja melhor dizer: uns têm maior responsabilidade que os outros.</a:t>
            </a:r>
          </a:p>
          <a:p>
            <a:pPr algn="just">
              <a:buNone/>
            </a:pPr>
            <a:r>
              <a:rPr lang="pt-BR" sz="3800" dirty="0" smtClean="0"/>
              <a:t>		Os apóstolos, desde cedo, foram ajudados por </a:t>
            </a:r>
            <a:r>
              <a:rPr lang="pt-BR" sz="3800" i="1" dirty="0" smtClean="0"/>
              <a:t>anciãos </a:t>
            </a:r>
            <a:r>
              <a:rPr lang="pt-BR" sz="3800" dirty="0" smtClean="0"/>
              <a:t>(em grego: presbyteroi). Daí vem nossa palavra presbítero. As comunidades dos judeus convertidos ao cristianismo tinham "anciãos" à sua frente.</a:t>
            </a:r>
          </a:p>
          <a:p>
            <a:pPr algn="just">
              <a:buNone/>
            </a:pPr>
            <a:r>
              <a:rPr lang="pt-BR" sz="3800" dirty="0" smtClean="0"/>
              <a:t>		Lemos no livro Atos dos Apóstolos que Paulo e Barnabé estabeleceram </a:t>
            </a:r>
            <a:r>
              <a:rPr lang="pt-BR" sz="3800" i="1" dirty="0" smtClean="0"/>
              <a:t>presbíteros </a:t>
            </a:r>
            <a:r>
              <a:rPr lang="pt-BR" sz="3800" dirty="0" smtClean="0"/>
              <a:t>(</a:t>
            </a:r>
            <a:r>
              <a:rPr lang="pt-BR" sz="3800" b="1" dirty="0" smtClean="0"/>
              <a:t>At </a:t>
            </a:r>
            <a:r>
              <a:rPr lang="pt-BR" sz="3800" b="1" i="1" dirty="0" smtClean="0"/>
              <a:t>14,23</a:t>
            </a:r>
            <a:r>
              <a:rPr lang="pt-BR" sz="3800" i="1" dirty="0" smtClean="0"/>
              <a:t>) e </a:t>
            </a:r>
            <a:r>
              <a:rPr lang="pt-BR" sz="3800" dirty="0" smtClean="0"/>
              <a:t>que os apóstolos e os presbíteros estavam juntos, reunidos (</a:t>
            </a:r>
            <a:r>
              <a:rPr lang="pt-BR" sz="3800" b="1" dirty="0" smtClean="0"/>
              <a:t>cf. At </a:t>
            </a:r>
            <a:r>
              <a:rPr lang="pt-BR" sz="3800" b="1" i="1" dirty="0" smtClean="0"/>
              <a:t>15,4; 16,4; 21,18</a:t>
            </a:r>
            <a:r>
              <a:rPr lang="pt-BR" sz="3800" i="1" dirty="0" smtClean="0"/>
              <a:t>).</a:t>
            </a:r>
          </a:p>
          <a:p>
            <a:pPr>
              <a:buNone/>
            </a:pPr>
            <a:r>
              <a:rPr lang="pt-BR" sz="3800" dirty="0" smtClean="0"/>
              <a:t>		</a:t>
            </a:r>
          </a:p>
          <a:p>
            <a:pPr>
              <a:buNone/>
            </a:pP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214282" y="285728"/>
            <a:ext cx="7710518" cy="6215106"/>
          </a:xfrm>
        </p:spPr>
        <p:txBody>
          <a:bodyPr>
            <a:normAutofit fontScale="70000" lnSpcReduction="20000"/>
          </a:bodyPr>
          <a:lstStyle/>
          <a:p>
            <a:pPr algn="just">
              <a:buNone/>
            </a:pPr>
            <a:r>
              <a:rPr lang="pt-BR" dirty="0" smtClean="0"/>
              <a:t>		Os apóstolos instituíram, ou mandavam instituir, em cada cidade, presbíteros, através da imposição das mãos (</a:t>
            </a:r>
            <a:r>
              <a:rPr lang="pt-BR" b="1" dirty="0" smtClean="0"/>
              <a:t>1Tm </a:t>
            </a:r>
            <a:r>
              <a:rPr lang="pt-BR" b="1" i="1" dirty="0" smtClean="0"/>
              <a:t>5,17-22</a:t>
            </a:r>
            <a:r>
              <a:rPr lang="pt-BR" i="1" dirty="0" smtClean="0"/>
              <a:t>). </a:t>
            </a:r>
            <a:r>
              <a:rPr lang="pt-BR" dirty="0" smtClean="0"/>
              <a:t>Na epístola de Tiago lemos que os presbíteros oravam pelos doentes e os ungiam com óleo (</a:t>
            </a:r>
            <a:r>
              <a:rPr lang="pt-BR" b="1" dirty="0" smtClean="0"/>
              <a:t>Tg </a:t>
            </a:r>
            <a:r>
              <a:rPr lang="pt-BR" b="1" i="1" dirty="0" smtClean="0"/>
              <a:t>5,14</a:t>
            </a:r>
            <a:r>
              <a:rPr lang="pt-BR" i="1" dirty="0" smtClean="0"/>
              <a:t>). </a:t>
            </a:r>
            <a:r>
              <a:rPr lang="pt-BR" dirty="0" smtClean="0"/>
              <a:t>Em outro lugar, lemos que deviam presidir a assembleia dos cristãos (</a:t>
            </a:r>
            <a:r>
              <a:rPr lang="pt-BR" b="1" dirty="0" smtClean="0"/>
              <a:t>1Tm </a:t>
            </a:r>
            <a:r>
              <a:rPr lang="pt-BR" b="1" i="1" dirty="0" smtClean="0"/>
              <a:t>5,17</a:t>
            </a:r>
            <a:r>
              <a:rPr lang="pt-BR" i="1" dirty="0" smtClean="0"/>
              <a:t>).</a:t>
            </a:r>
            <a:endParaRPr lang="pt-BR" dirty="0" smtClean="0"/>
          </a:p>
          <a:p>
            <a:pPr algn="just">
              <a:buNone/>
            </a:pPr>
            <a:r>
              <a:rPr lang="pt-BR" dirty="0" smtClean="0"/>
              <a:t>		Na sua carta aos Filipenses, São Paulo saúda a todos os cristãos de Filipos, aos bispos e diáconos (</a:t>
            </a:r>
            <a:r>
              <a:rPr lang="pt-BR" b="1" dirty="0" smtClean="0"/>
              <a:t>Fl 1,1</a:t>
            </a:r>
            <a:r>
              <a:rPr lang="pt-BR" dirty="0" smtClean="0"/>
              <a:t>).</a:t>
            </a:r>
          </a:p>
          <a:p>
            <a:pPr algn="just">
              <a:buNone/>
            </a:pPr>
            <a:r>
              <a:rPr lang="pt-BR" dirty="0" smtClean="0"/>
              <a:t>		Aqui vemos, então, que além dos presbíteros houve também bispos (ou epíscopos) e </a:t>
            </a:r>
            <a:r>
              <a:rPr lang="pt-BR" i="1" dirty="0" smtClean="0"/>
              <a:t>diáconos.</a:t>
            </a:r>
            <a:endParaRPr lang="pt-BR" dirty="0" smtClean="0"/>
          </a:p>
          <a:p>
            <a:pPr algn="just">
              <a:buNone/>
            </a:pPr>
            <a:r>
              <a:rPr lang="pt-BR" dirty="0" smtClean="0"/>
              <a:t>		No livro </a:t>
            </a:r>
            <a:r>
              <a:rPr lang="pt-BR" b="1" dirty="0" smtClean="0"/>
              <a:t>Atos dos Apóstolos</a:t>
            </a:r>
            <a:r>
              <a:rPr lang="pt-BR" dirty="0" smtClean="0"/>
              <a:t>, cap. 6</a:t>
            </a:r>
            <a:r>
              <a:rPr lang="pt-BR" b="1" dirty="0" smtClean="0"/>
              <a:t>, lemos</a:t>
            </a:r>
            <a:r>
              <a:rPr lang="pt-BR" dirty="0" smtClean="0"/>
              <a:t>:</a:t>
            </a:r>
          </a:p>
          <a:p>
            <a:pPr algn="just">
              <a:buNone/>
            </a:pPr>
            <a:r>
              <a:rPr lang="pt-BR" dirty="0" smtClean="0"/>
              <a:t>		"Como crescesse o número dos discípulos e, por isso, não podiam todos ser atendidos como deviam, também materialmente, os apóstolos convocaram uma reunião com os discípulos e disseram: 'Nós não podemos deixar de anunciar a Palavra de Deus para cuidar da parte material. Portanto, irmãos, escolhei dentre vocês sete homens de boa reputação, cheios do Espírito Santo e de sabedoria, que fiquem então encarregados desta parte, e nós continuaremos com o anúncio da Palavra“.</a:t>
            </a:r>
          </a:p>
          <a:p>
            <a:pPr algn="just">
              <a:buNone/>
            </a:pPr>
            <a:r>
              <a:rPr lang="pt-BR" dirty="0" smtClean="0"/>
              <a:t>		"Assim escolheram entre eles sete homens e os apresentaram aos apóstolos que lhes impunham as mãos".</a:t>
            </a:r>
          </a:p>
          <a:p>
            <a:pPr algn="just">
              <a:buNone/>
            </a:pPr>
            <a:r>
              <a:rPr lang="pt-BR" dirty="0" smtClean="0"/>
              <a:t>		Estes diáconos não cuidavam somente da parte material. Eles também pregavam (</a:t>
            </a:r>
            <a:r>
              <a:rPr lang="pt-BR" b="1" dirty="0" smtClean="0"/>
              <a:t>At </a:t>
            </a:r>
            <a:r>
              <a:rPr lang="pt-BR" b="1" i="1" dirty="0" smtClean="0"/>
              <a:t>21,8</a:t>
            </a:r>
            <a:r>
              <a:rPr lang="pt-BR" i="1" dirty="0" smtClean="0"/>
              <a:t>).</a:t>
            </a:r>
            <a:endParaRPr lang="pt-BR" dirty="0" smtClean="0"/>
          </a:p>
          <a:p>
            <a:pPr>
              <a:buNone/>
            </a:pPr>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428604"/>
            <a:ext cx="7358114" cy="6143668"/>
          </a:xfrm>
        </p:spPr>
        <p:txBody>
          <a:bodyPr>
            <a:normAutofit fontScale="47500" lnSpcReduction="20000"/>
          </a:bodyPr>
          <a:lstStyle/>
          <a:p>
            <a:pPr algn="just">
              <a:buNone/>
            </a:pPr>
            <a:r>
              <a:rPr lang="pt-BR" dirty="0" smtClean="0"/>
              <a:t>		</a:t>
            </a:r>
            <a:r>
              <a:rPr lang="pt-BR" sz="4400" dirty="0" smtClean="0"/>
              <a:t>Na carta aos Romanos fala-se também de uma mulher, chamada Febe, que presta serviço ("diáconos") à comunidade (</a:t>
            </a:r>
            <a:r>
              <a:rPr lang="pt-BR" sz="4400" b="1" dirty="0" smtClean="0"/>
              <a:t>Rm 16,1</a:t>
            </a:r>
            <a:r>
              <a:rPr lang="pt-BR" sz="4400" dirty="0" smtClean="0"/>
              <a:t>).</a:t>
            </a:r>
          </a:p>
          <a:p>
            <a:pPr algn="just">
              <a:buNone/>
            </a:pPr>
            <a:r>
              <a:rPr lang="pt-BR" sz="4400" dirty="0" smtClean="0"/>
              <a:t>		Os epíscopos ou bispos supervisionavam e orientavam a comunidade. No final do século 1, em cada comunidade havia um epíscopo (</a:t>
            </a:r>
            <a:r>
              <a:rPr lang="pt-BR" sz="4400" b="1" dirty="0" smtClean="0"/>
              <a:t>l Tm </a:t>
            </a:r>
            <a:r>
              <a:rPr lang="pt-BR" sz="4400" b="1" i="1" dirty="0" smtClean="0"/>
              <a:t>3,1-7</a:t>
            </a:r>
            <a:r>
              <a:rPr lang="pt-BR" sz="4400" i="1" dirty="0" smtClean="0"/>
              <a:t>) </a:t>
            </a:r>
            <a:r>
              <a:rPr lang="pt-BR" sz="4400" dirty="0" smtClean="0"/>
              <a:t>que era eleito no meio dos presbíteros (</a:t>
            </a:r>
            <a:r>
              <a:rPr lang="pt-BR" sz="4400" b="1" dirty="0" smtClean="0"/>
              <a:t>Tt 1,5-9</a:t>
            </a:r>
            <a:r>
              <a:rPr lang="pt-BR" sz="4400" dirty="0" smtClean="0"/>
              <a:t>).</a:t>
            </a:r>
          </a:p>
          <a:p>
            <a:pPr algn="just">
              <a:buNone/>
            </a:pPr>
            <a:r>
              <a:rPr lang="pt-BR" sz="4400" dirty="0" smtClean="0"/>
              <a:t>		Na primeira </a:t>
            </a:r>
            <a:r>
              <a:rPr lang="pt-BR" sz="4400" b="1" dirty="0" smtClean="0"/>
              <a:t>carta a Timóteo</a:t>
            </a:r>
            <a:r>
              <a:rPr lang="pt-BR" sz="4400" dirty="0" smtClean="0"/>
              <a:t> podemos ler sobre os deveres dos epíscopos e diáconos, no capítulo </a:t>
            </a:r>
            <a:r>
              <a:rPr lang="pt-BR" sz="4400" b="1" i="1" dirty="0" smtClean="0"/>
              <a:t>3,1-13</a:t>
            </a:r>
            <a:r>
              <a:rPr lang="pt-BR" sz="4400" i="1" dirty="0" smtClean="0"/>
              <a:t>, </a:t>
            </a:r>
            <a:r>
              <a:rPr lang="pt-BR" sz="4400" dirty="0" smtClean="0"/>
              <a:t>e sobre os presbíteros no cap. </a:t>
            </a:r>
            <a:r>
              <a:rPr lang="pt-BR" sz="4400" b="1" i="1" dirty="0" smtClean="0"/>
              <a:t>5,17-22</a:t>
            </a:r>
            <a:r>
              <a:rPr lang="pt-BR" sz="4400" i="1" dirty="0" smtClean="0"/>
              <a:t>. </a:t>
            </a:r>
            <a:r>
              <a:rPr lang="pt-BR" sz="4400" dirty="0" smtClean="0"/>
              <a:t>Também na </a:t>
            </a:r>
            <a:r>
              <a:rPr lang="pt-BR" sz="4400" b="1" dirty="0" smtClean="0"/>
              <a:t>carta a Tito</a:t>
            </a:r>
            <a:r>
              <a:rPr lang="pt-BR" sz="4400" dirty="0" smtClean="0"/>
              <a:t> lemos semelhantes instruções no cap. </a:t>
            </a:r>
            <a:r>
              <a:rPr lang="pt-BR" sz="4400" i="1" dirty="0" smtClean="0"/>
              <a:t>1,5-9.</a:t>
            </a:r>
            <a:endParaRPr lang="pt-BR" sz="4400" dirty="0" smtClean="0"/>
          </a:p>
          <a:p>
            <a:pPr algn="just">
              <a:buNone/>
            </a:pPr>
            <a:r>
              <a:rPr lang="pt-BR" sz="4400" dirty="0" smtClean="0"/>
              <a:t>		Depois da morte dos apóstolos, o governo da Igreja estava formado por uma hierarquia com três graus:</a:t>
            </a:r>
          </a:p>
          <a:p>
            <a:pPr lvl="0" algn="just">
              <a:buNone/>
            </a:pPr>
            <a:r>
              <a:rPr lang="pt-BR" sz="4400" dirty="0" smtClean="0"/>
              <a:t>		1. Um </a:t>
            </a:r>
            <a:r>
              <a:rPr lang="pt-BR" sz="4400" b="1" i="1" dirty="0" smtClean="0"/>
              <a:t>epíscopo</a:t>
            </a:r>
            <a:r>
              <a:rPr lang="pt-BR" sz="4400" dirty="0" smtClean="0"/>
              <a:t> (ou bispo) que é o pastor e presidente da comunidade.</a:t>
            </a:r>
          </a:p>
          <a:p>
            <a:pPr lvl="0" algn="just">
              <a:buNone/>
            </a:pPr>
            <a:r>
              <a:rPr lang="pt-BR" sz="4400" dirty="0" smtClean="0"/>
              <a:t>		2. Um </a:t>
            </a:r>
            <a:r>
              <a:rPr lang="pt-BR" sz="4400" b="1" i="1" dirty="0" smtClean="0"/>
              <a:t>presbitério,</a:t>
            </a:r>
            <a:r>
              <a:rPr lang="pt-BR" sz="4400" i="1" dirty="0" smtClean="0"/>
              <a:t> </a:t>
            </a:r>
            <a:r>
              <a:rPr lang="pt-BR" sz="4400" dirty="0" smtClean="0"/>
              <a:t>ou seja, um grupo estável de presbíteros, funcionando como conselho do bispo para julgar questões doutrinais e disciplinares.</a:t>
            </a:r>
          </a:p>
          <a:p>
            <a:pPr lvl="0" algn="just">
              <a:buNone/>
            </a:pPr>
            <a:r>
              <a:rPr lang="pt-BR" sz="4400" i="1" dirty="0" smtClean="0"/>
              <a:t>		3. Os </a:t>
            </a:r>
            <a:r>
              <a:rPr lang="pt-BR" sz="4400" b="1" i="1" dirty="0" smtClean="0"/>
              <a:t>diáconos</a:t>
            </a:r>
            <a:r>
              <a:rPr lang="pt-BR" sz="4400" i="1" dirty="0" smtClean="0"/>
              <a:t> </a:t>
            </a:r>
            <a:r>
              <a:rPr lang="pt-BR" sz="4400" dirty="0" smtClean="0"/>
              <a:t>que assistem o bispo.</a:t>
            </a:r>
          </a:p>
          <a:p>
            <a:pPr algn="just">
              <a:buNone/>
            </a:pPr>
            <a:r>
              <a:rPr lang="pt-BR" sz="4400" dirty="0" smtClean="0"/>
              <a:t>		</a:t>
            </a:r>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42919"/>
            <a:ext cx="7467600" cy="2286016"/>
          </a:xfrm>
        </p:spPr>
        <p:txBody>
          <a:bodyPr/>
          <a:lstStyle/>
          <a:p>
            <a:pPr algn="just">
              <a:buNone/>
            </a:pPr>
            <a:r>
              <a:rPr lang="pt-BR" dirty="0" smtClean="0"/>
              <a:t>		</a:t>
            </a:r>
            <a:r>
              <a:rPr lang="pt-BR" sz="2100" dirty="0" smtClean="0"/>
              <a:t>Só mais tarde os presbíteros se tornam mais autônomos e assumem a direção de paróquias (séc. V e VI). (Na Bíblia não lhes é dado o nome de </a:t>
            </a:r>
            <a:r>
              <a:rPr lang="pt-BR" sz="2100" b="1" dirty="0" smtClean="0"/>
              <a:t>sacerdotes</a:t>
            </a:r>
            <a:r>
              <a:rPr lang="pt-BR" sz="2100" dirty="0" smtClean="0"/>
              <a:t> que, na Igreja, aparece no séc. III. Nem os apóstolos são chamados assim. Mas seu ministério os põe a serviço de </a:t>
            </a:r>
            <a:r>
              <a:rPr lang="pt-BR" sz="2100" b="1" dirty="0" smtClean="0"/>
              <a:t>Jesus Cristo</a:t>
            </a:r>
            <a:r>
              <a:rPr lang="pt-BR" sz="2100" dirty="0" smtClean="0"/>
              <a:t>, o único e Sumo Sacerdote dos homens.)</a:t>
            </a:r>
          </a:p>
          <a:p>
            <a:pPr>
              <a:buNone/>
            </a:pPr>
            <a:endParaRPr lang="pt-BR" dirty="0"/>
          </a:p>
        </p:txBody>
      </p:sp>
      <p:pic>
        <p:nvPicPr>
          <p:cNvPr id="7170" name="Picture 2" descr="C:\Users\cliente\Desktop\Antônio - Secretaria\PARÓQUIA\Imagens Slides\Como-Surgiu-o-Clero-11.jpg"/>
          <p:cNvPicPr>
            <a:picLocks noChangeAspect="1" noChangeArrowheads="1"/>
          </p:cNvPicPr>
          <p:nvPr/>
        </p:nvPicPr>
        <p:blipFill>
          <a:blip r:embed="rId2"/>
          <a:srcRect/>
          <a:stretch>
            <a:fillRect/>
          </a:stretch>
        </p:blipFill>
        <p:spPr bwMode="auto">
          <a:xfrm>
            <a:off x="1643042" y="2928934"/>
            <a:ext cx="4842625" cy="3000396"/>
          </a:xfrm>
          <a:prstGeom prst="rect">
            <a:avLst/>
          </a:prstGeom>
          <a:noFill/>
        </p:spPr>
      </p:pic>
      <p:pic>
        <p:nvPicPr>
          <p:cNvPr id="5"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8018"/>
          </a:xfrm>
        </p:spPr>
        <p:txBody>
          <a:bodyPr>
            <a:normAutofit fontScale="90000"/>
          </a:bodyPr>
          <a:lstStyle/>
          <a:p>
            <a:endParaRPr lang="pt-BR" dirty="0"/>
          </a:p>
        </p:txBody>
      </p:sp>
      <p:sp>
        <p:nvSpPr>
          <p:cNvPr id="3" name="Espaço Reservado para Conteúdo 2"/>
          <p:cNvSpPr>
            <a:spLocks noGrp="1"/>
          </p:cNvSpPr>
          <p:nvPr>
            <p:ph idx="1"/>
          </p:nvPr>
        </p:nvSpPr>
        <p:spPr>
          <a:xfrm>
            <a:off x="457200" y="476672"/>
            <a:ext cx="7467600" cy="5649491"/>
          </a:xfrm>
        </p:spPr>
        <p:txBody>
          <a:bodyPr>
            <a:normAutofit fontScale="77500" lnSpcReduction="20000"/>
          </a:bodyPr>
          <a:lstStyle/>
          <a:p>
            <a:pPr lvl="0"/>
            <a:r>
              <a:rPr lang="pt-BR" dirty="0" smtClean="0"/>
              <a:t>Ter </a:t>
            </a:r>
            <a:r>
              <a:rPr lang="pt-BR" dirty="0"/>
              <a:t>espírito missionário, de diálogo, com respeito e discrição.</a:t>
            </a:r>
          </a:p>
          <a:p>
            <a:pPr lvl="0"/>
            <a:r>
              <a:rPr lang="pt-BR" dirty="0"/>
              <a:t>Desincompatibilizar-se do ministério quando forem candidatos.</a:t>
            </a:r>
          </a:p>
          <a:p>
            <a:pPr lvl="0"/>
            <a:r>
              <a:rPr lang="pt-BR" dirty="0"/>
              <a:t>Cuidar da sua formação integral e permanente (humana e espiritual, eclesial, bíblica, litúrgica) e capacitação específica (de comunicação, psicológica e afetiva para as visitas), participando dos encontros de formação da paróquia (inclusive escola de evangelização e preparação litúrgica semanal) e retiros que a Diocese possa vir a oferecer</a:t>
            </a:r>
            <a:r>
              <a:rPr lang="pt-BR" dirty="0" smtClean="0"/>
              <a:t>.</a:t>
            </a:r>
          </a:p>
          <a:p>
            <a:pPr marL="36576" lvl="0" indent="0">
              <a:buNone/>
            </a:pPr>
            <a:r>
              <a:rPr lang="pt-BR" b="1" i="1" dirty="0"/>
              <a:t/>
            </a:r>
            <a:br>
              <a:rPr lang="pt-BR" b="1" i="1" dirty="0"/>
            </a:br>
            <a:r>
              <a:rPr lang="pt-BR" b="1" i="1" dirty="0"/>
              <a:t>Importante:</a:t>
            </a:r>
            <a:r>
              <a:rPr lang="pt-BR" i="1" dirty="0"/>
              <a:t> A indicação não é garante que a pessoa seja acolhida no ministério. Se durante a formação os padres perceberem que pessoa não tem perfil para assumir o ministério, ela poderá ser “dispensada”</a:t>
            </a:r>
            <a:endParaRPr lang="pt-BR" dirty="0"/>
          </a:p>
          <a:p>
            <a:endParaRPr lang="pt-BR" dirty="0"/>
          </a:p>
        </p:txBody>
      </p:sp>
    </p:spTree>
    <p:extLst>
      <p:ext uri="{BB962C8B-B14F-4D97-AF65-F5344CB8AC3E}">
        <p14:creationId xmlns:p14="http://schemas.microsoft.com/office/powerpoint/2010/main" val="1340872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457200" y="428604"/>
            <a:ext cx="7467600" cy="5929354"/>
          </a:xfrm>
        </p:spPr>
        <p:txBody>
          <a:bodyPr>
            <a:normAutofit fontScale="70000" lnSpcReduction="20000"/>
          </a:bodyPr>
          <a:lstStyle/>
          <a:p>
            <a:r>
              <a:rPr lang="pt-BR" sz="4000" b="1" u="sng" dirty="0" smtClean="0"/>
              <a:t>A SITUAÇÃO ATUAL</a:t>
            </a:r>
            <a:endParaRPr lang="pt-BR" sz="4000" u="sng" dirty="0" smtClean="0"/>
          </a:p>
          <a:p>
            <a:pPr algn="just">
              <a:buNone/>
            </a:pPr>
            <a:r>
              <a:rPr lang="pt-BR" dirty="0" smtClean="0"/>
              <a:t>		O poder pastoral é dado, em sua plenitude, aos bispos. Governam uma parte da Igreja (</a:t>
            </a:r>
            <a:r>
              <a:rPr lang="pt-BR" b="1" dirty="0" smtClean="0"/>
              <a:t>chamada "diocese"</a:t>
            </a:r>
            <a:r>
              <a:rPr lang="pt-BR" dirty="0" smtClean="0"/>
              <a:t>). Continuam a missão de Cristo de dirigir o seu rebanho, o seu povo: anunciam a Palavra de Deus e tornam presentes os sinais da presença de Cristo, os sacramentos.</a:t>
            </a:r>
          </a:p>
          <a:p>
            <a:pPr algn="just">
              <a:buNone/>
            </a:pPr>
            <a:r>
              <a:rPr lang="pt-BR" dirty="0" smtClean="0"/>
              <a:t>		A sagração episcopal faz-se pela imposição das mãos por três bispos que invocam o Espírito Santo. Este é o núcleo da solenidade. Há ainda outros atos simbólicos: unção da cabeça com óleo (chamado "crisma"), entrega do bá­culo e do anel, a imposição do Evangelho sobre a cabeça do sagrando para pedir que, da Palavra de Deus, desça sobre ele o Espírito.</a:t>
            </a:r>
          </a:p>
          <a:p>
            <a:pPr algn="just">
              <a:buNone/>
            </a:pPr>
            <a:r>
              <a:rPr lang="pt-BR" dirty="0" smtClean="0"/>
              <a:t>		Também a ordenação sacerdotal consiste numa oração de súplica ao Espírito Santo e numa imposição das mãos. Faz-se isto pelo bispo e por todos os sacerdotes presen­tes. Também aqui há, em torno deste núcleo, outras cerimônias: a unção das mãos com óleo, a entrega do cálice e da patena, a primeira presidência, junto com o bispo, da celebração eucarística.</a:t>
            </a:r>
          </a:p>
          <a:p>
            <a:pPr>
              <a:buNone/>
            </a:pPr>
            <a:r>
              <a:rPr lang="pt-BR" dirty="0" smtClean="0"/>
              <a:t>		A ordenação episcopal, sacerdotal e diaconal constituem um só sacramento da </a:t>
            </a:r>
            <a:r>
              <a:rPr lang="pt-BR" b="1" dirty="0" smtClean="0"/>
              <a:t>ORDEM</a:t>
            </a:r>
            <a:r>
              <a:rPr lang="pt-BR" dirty="0" smtClean="0"/>
              <a:t> em três graus.</a:t>
            </a:r>
          </a:p>
          <a:p>
            <a:pPr>
              <a:buNone/>
            </a:pP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285720" y="428604"/>
            <a:ext cx="7639080" cy="5857916"/>
          </a:xfrm>
        </p:spPr>
        <p:txBody>
          <a:bodyPr>
            <a:normAutofit fontScale="70000" lnSpcReduction="20000"/>
          </a:bodyPr>
          <a:lstStyle/>
          <a:p>
            <a:pPr>
              <a:buNone/>
            </a:pPr>
            <a:r>
              <a:rPr lang="pt-BR" dirty="0" smtClean="0"/>
              <a:t>		O bispo governa sua diocese, às vezes assistido por outros bispos auxiliares.</a:t>
            </a:r>
          </a:p>
          <a:p>
            <a:pPr>
              <a:buNone/>
            </a:pPr>
            <a:r>
              <a:rPr lang="pt-BR" dirty="0" smtClean="0"/>
              <a:t>		O bispo não é somente pastor da sua diocese, mas também co-pastor da Igreja inteira. Todos os bispos juntos formam a autoridade pastoral. A reunião solene de todos eles, convocada pelo Papa, chama-se "Concílio Ecumênico".</a:t>
            </a:r>
          </a:p>
          <a:p>
            <a:pPr>
              <a:buNone/>
            </a:pPr>
            <a:r>
              <a:rPr lang="pt-BR" dirty="0" smtClean="0"/>
              <a:t>		Tais concílios são feitos raramente. Conhecemos ainda bem de perto o </a:t>
            </a:r>
            <a:r>
              <a:rPr lang="pt-BR" b="1" dirty="0" smtClean="0"/>
              <a:t>Concílio Vaticano II</a:t>
            </a:r>
            <a:r>
              <a:rPr lang="pt-BR" dirty="0" smtClean="0"/>
              <a:t>, </a:t>
            </a:r>
            <a:r>
              <a:rPr lang="pt-BR" b="1" dirty="0" smtClean="0"/>
              <a:t>realizado de 1962 a 1965</a:t>
            </a:r>
            <a:r>
              <a:rPr lang="pt-BR" dirty="0" smtClean="0"/>
              <a:t>; anterior a ele foi o </a:t>
            </a:r>
            <a:r>
              <a:rPr lang="pt-BR" b="1" dirty="0" smtClean="0"/>
              <a:t>Concílio Vaticano I</a:t>
            </a:r>
            <a:r>
              <a:rPr lang="pt-BR" dirty="0" smtClean="0"/>
              <a:t> no ano de </a:t>
            </a:r>
            <a:r>
              <a:rPr lang="pt-BR" b="1" dirty="0" smtClean="0"/>
              <a:t>1870</a:t>
            </a:r>
            <a:r>
              <a:rPr lang="pt-BR" dirty="0" smtClean="0"/>
              <a:t>, que foi o primeiro Concílio depois do </a:t>
            </a:r>
            <a:r>
              <a:rPr lang="pt-BR" b="1" dirty="0" smtClean="0"/>
              <a:t>Concílio de Trento</a:t>
            </a:r>
            <a:r>
              <a:rPr lang="pt-BR" dirty="0" smtClean="0"/>
              <a:t> no </a:t>
            </a:r>
            <a:r>
              <a:rPr lang="pt-BR" b="1" dirty="0" smtClean="0"/>
              <a:t>séc. XVI</a:t>
            </a:r>
            <a:r>
              <a:rPr lang="pt-BR" dirty="0" smtClean="0"/>
              <a:t> (</a:t>
            </a:r>
            <a:r>
              <a:rPr lang="pt-BR" b="1" dirty="0" smtClean="0"/>
              <a:t>1545 - 1563</a:t>
            </a:r>
            <a:r>
              <a:rPr lang="pt-BR" dirty="0" smtClean="0"/>
              <a:t>).</a:t>
            </a:r>
          </a:p>
          <a:p>
            <a:pPr>
              <a:buNone/>
            </a:pPr>
            <a:r>
              <a:rPr lang="pt-BR" dirty="0" smtClean="0"/>
              <a:t>		Os concílios tratam de assuntos doutrinários e pastorais relativos a toda a Igreja.</a:t>
            </a:r>
          </a:p>
          <a:p>
            <a:pPr>
              <a:buNone/>
            </a:pPr>
            <a:r>
              <a:rPr lang="pt-BR" dirty="0" smtClean="0"/>
              <a:t>		Na vida da Igreja, o bispo de Roma, sucessor do apóstolo Pedro, ocupa um lugar especial.</a:t>
            </a:r>
          </a:p>
          <a:p>
            <a:pPr>
              <a:buNone/>
            </a:pPr>
            <a:r>
              <a:rPr lang="pt-BR" dirty="0" smtClean="0"/>
              <a:t>		Jesus estabeleceu Pedro como o primeiro dos apóstolos. A tarefa do bispo de Roma é a mesma que a de Pedro: manter a Igreja unida na fé e na vida (</a:t>
            </a:r>
            <a:r>
              <a:rPr lang="pt-BR" b="1" dirty="0" smtClean="0"/>
              <a:t>cf. Jo 21,15-17</a:t>
            </a:r>
            <a:r>
              <a:rPr lang="pt-BR" dirty="0" smtClean="0"/>
              <a:t>).</a:t>
            </a:r>
          </a:p>
          <a:p>
            <a:pPr>
              <a:buNone/>
            </a:pPr>
            <a:r>
              <a:rPr lang="pt-BR" dirty="0" smtClean="0"/>
              <a:t>		O bispo de Roma é o presidente do colégio dos bispos. Deve fomentar a união entre eles e, através deles, de toda a Igreja.</a:t>
            </a:r>
          </a:p>
          <a:p>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7258072" cy="5697559"/>
          </a:xfrm>
        </p:spPr>
        <p:txBody>
          <a:bodyPr>
            <a:normAutofit fontScale="70000" lnSpcReduction="20000"/>
          </a:bodyPr>
          <a:lstStyle/>
          <a:p>
            <a:pPr algn="just">
              <a:buNone/>
            </a:pPr>
            <a:r>
              <a:rPr lang="pt-BR" dirty="0" smtClean="0"/>
              <a:t>		Para expressar melhor a corresponsabilidade dos bispos no governo da Igreja universal, desde </a:t>
            </a:r>
            <a:r>
              <a:rPr lang="pt-BR" b="1" dirty="0" smtClean="0"/>
              <a:t>1967 </a:t>
            </a:r>
            <a:r>
              <a:rPr lang="pt-BR" dirty="0" smtClean="0"/>
              <a:t>são feitos re­gularmente </a:t>
            </a:r>
            <a:r>
              <a:rPr lang="pt-BR" b="1" dirty="0" smtClean="0"/>
              <a:t>SÍNODOS</a:t>
            </a:r>
            <a:r>
              <a:rPr lang="pt-BR" dirty="0" smtClean="0"/>
              <a:t> em Roma. Participam destes sínodos os </a:t>
            </a:r>
            <a:r>
              <a:rPr lang="pt-BR" b="1" dirty="0" smtClean="0"/>
              <a:t>bispos</a:t>
            </a:r>
            <a:r>
              <a:rPr lang="pt-BR" dirty="0" smtClean="0"/>
              <a:t> representantes de todos os bispos do mundo. Tais sínodos são de grande valor, tanto para os próprios bispos que discutem problemas vividos nas suas dioceses, como também para o Papa que, através destes sínodos, está a par daquilo que se passa na Igreja e no mundo, o que o ajuda na direção do Povo de Deus.</a:t>
            </a:r>
          </a:p>
          <a:p>
            <a:pPr algn="just">
              <a:buNone/>
            </a:pPr>
            <a:r>
              <a:rPr lang="pt-BR" dirty="0" smtClean="0"/>
              <a:t>		Nos seus próprios países, os bispos se reúnem em </a:t>
            </a:r>
            <a:r>
              <a:rPr lang="pt-BR" b="1" dirty="0" smtClean="0"/>
              <a:t>Conferências Nacionais dos Bispos</a:t>
            </a:r>
            <a:r>
              <a:rPr lang="pt-BR" dirty="0" smtClean="0"/>
              <a:t>. Reúnem-se regularmente para estudar os problemas da Igreja no seu país.</a:t>
            </a:r>
          </a:p>
          <a:p>
            <a:pPr algn="just">
              <a:buNone/>
            </a:pPr>
            <a:r>
              <a:rPr lang="pt-BR" dirty="0" smtClean="0"/>
              <a:t> </a:t>
            </a:r>
          </a:p>
          <a:p>
            <a:pPr algn="just">
              <a:buNone/>
            </a:pPr>
            <a:r>
              <a:rPr lang="pt-BR" dirty="0" smtClean="0"/>
              <a:t>		Aqui, no Brasil, temos a </a:t>
            </a:r>
            <a:r>
              <a:rPr lang="pt-BR" b="1" dirty="0" smtClean="0"/>
              <a:t>CNBB</a:t>
            </a:r>
            <a:r>
              <a:rPr lang="pt-BR" dirty="0" smtClean="0"/>
              <a:t> (Conferência Nacional dos Bispos do Brasil). Também os bispos da América Latina têm sua organização chamada </a:t>
            </a:r>
            <a:r>
              <a:rPr lang="pt-BR" b="1" dirty="0" smtClean="0"/>
              <a:t>CELAM</a:t>
            </a:r>
            <a:r>
              <a:rPr lang="pt-BR" dirty="0" smtClean="0"/>
              <a:t> (Conselho Episcopal Latino-Americano).</a:t>
            </a:r>
          </a:p>
          <a:p>
            <a:pPr algn="just">
              <a:buNone/>
            </a:pPr>
            <a:r>
              <a:rPr lang="pt-BR" dirty="0" smtClean="0"/>
              <a:t>		Os bispos têm seus auxiliares, chamados presbíteros (sacerdotes ou padres), e também os diáconos.</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285720" y="357167"/>
            <a:ext cx="7715304" cy="6215105"/>
          </a:xfrm>
        </p:spPr>
        <p:txBody>
          <a:bodyPr>
            <a:normAutofit fontScale="62500" lnSpcReduction="20000"/>
          </a:bodyPr>
          <a:lstStyle/>
          <a:p>
            <a:pPr algn="just">
              <a:buNone/>
            </a:pPr>
            <a:r>
              <a:rPr lang="pt-BR" dirty="0" smtClean="0"/>
              <a:t>		</a:t>
            </a:r>
            <a:r>
              <a:rPr lang="pt-BR" sz="3400" dirty="0" smtClean="0"/>
              <a:t>Os sacerdotes presidem a </a:t>
            </a:r>
            <a:r>
              <a:rPr lang="pt-BR" sz="3400" b="1" dirty="0" smtClean="0"/>
              <a:t>Eucaristia</a:t>
            </a:r>
            <a:r>
              <a:rPr lang="pt-BR" sz="3400" dirty="0" smtClean="0"/>
              <a:t>, atendem às </a:t>
            </a:r>
            <a:r>
              <a:rPr lang="pt-BR" sz="3400" b="1" dirty="0" smtClean="0"/>
              <a:t>confissões</a:t>
            </a:r>
            <a:r>
              <a:rPr lang="pt-BR" sz="3400" dirty="0" smtClean="0"/>
              <a:t> e dão a </a:t>
            </a:r>
            <a:r>
              <a:rPr lang="pt-BR" sz="3400" b="1" dirty="0" smtClean="0"/>
              <a:t>absolvição sacramental</a:t>
            </a:r>
            <a:r>
              <a:rPr lang="pt-BR" sz="3400" dirty="0" smtClean="0"/>
              <a:t>, </a:t>
            </a:r>
            <a:r>
              <a:rPr lang="pt-BR" sz="3400" b="1" dirty="0" smtClean="0"/>
              <a:t>batizam </a:t>
            </a:r>
            <a:r>
              <a:rPr lang="pt-BR" sz="3400" dirty="0" smtClean="0"/>
              <a:t>e </a:t>
            </a:r>
            <a:r>
              <a:rPr lang="pt-BR" sz="3400" b="1" dirty="0" smtClean="0"/>
              <a:t>administram a unção dos enfermos</a:t>
            </a:r>
            <a:r>
              <a:rPr lang="pt-BR" sz="3400" dirty="0" smtClean="0"/>
              <a:t>. Compartilham também da </a:t>
            </a:r>
            <a:r>
              <a:rPr lang="pt-BR" sz="3400" b="1" dirty="0" smtClean="0"/>
              <a:t>missão da pregação</a:t>
            </a:r>
            <a:r>
              <a:rPr lang="pt-BR" sz="3400" dirty="0" smtClean="0"/>
              <a:t> e </a:t>
            </a:r>
            <a:r>
              <a:rPr lang="pt-BR" sz="3400" b="1" dirty="0" smtClean="0"/>
              <a:t>são os animadores da sua comunidade paroquial</a:t>
            </a:r>
            <a:r>
              <a:rPr lang="pt-BR" sz="3400" dirty="0" smtClean="0"/>
              <a:t> ou de </a:t>
            </a:r>
            <a:r>
              <a:rPr lang="pt-BR" sz="3400" b="1" dirty="0" smtClean="0"/>
              <a:t>um setor pastoral</a:t>
            </a:r>
            <a:r>
              <a:rPr lang="pt-BR" sz="3400" dirty="0" smtClean="0"/>
              <a:t>. </a:t>
            </a:r>
          </a:p>
          <a:p>
            <a:pPr algn="just">
              <a:buNone/>
            </a:pPr>
            <a:r>
              <a:rPr lang="pt-BR" sz="3400" b="1" dirty="0" smtClean="0"/>
              <a:t>		Ajudam a comunidade ou setor a caminhar e assumir sua responsabilidade própria.</a:t>
            </a:r>
            <a:endParaRPr lang="pt-BR" sz="3400" dirty="0" smtClean="0"/>
          </a:p>
          <a:p>
            <a:pPr algn="just">
              <a:buNone/>
            </a:pPr>
            <a:r>
              <a:rPr lang="pt-BR" sz="3400" dirty="0" smtClean="0"/>
              <a:t>		O </a:t>
            </a:r>
            <a:r>
              <a:rPr lang="pt-BR" sz="3400" b="1" dirty="0" smtClean="0"/>
              <a:t>Bispos</a:t>
            </a:r>
            <a:r>
              <a:rPr lang="pt-BR" sz="3400" dirty="0" smtClean="0"/>
              <a:t> têm seu </a:t>
            </a:r>
            <a:r>
              <a:rPr lang="pt-BR" sz="3400" b="1" dirty="0" smtClean="0"/>
              <a:t>conselho presbiterial</a:t>
            </a:r>
            <a:r>
              <a:rPr lang="pt-BR" sz="3400" dirty="0" smtClean="0"/>
              <a:t> </a:t>
            </a:r>
            <a:r>
              <a:rPr lang="pt-BR" sz="3400" b="1" dirty="0" smtClean="0"/>
              <a:t>para assessorar o bispo no seu governo da diocese</a:t>
            </a:r>
            <a:r>
              <a:rPr lang="pt-BR" sz="3400" dirty="0" smtClean="0"/>
              <a:t>. A ordenação diaconal também se faz pela imposição das mãos e pela invocação do </a:t>
            </a:r>
            <a:r>
              <a:rPr lang="pt-BR" sz="3400" b="1" dirty="0" smtClean="0"/>
              <a:t>Espírito Santo</a:t>
            </a:r>
            <a:r>
              <a:rPr lang="pt-BR" sz="3400" dirty="0" smtClean="0"/>
              <a:t>. A tarefa dos </a:t>
            </a:r>
            <a:r>
              <a:rPr lang="pt-BR" sz="3400" b="1" dirty="0" smtClean="0"/>
              <a:t>diáconos</a:t>
            </a:r>
            <a:r>
              <a:rPr lang="pt-BR" sz="3400" dirty="0" smtClean="0"/>
              <a:t> é de </a:t>
            </a:r>
            <a:r>
              <a:rPr lang="pt-BR" sz="3400" b="1" dirty="0" smtClean="0"/>
              <a:t>batizar</a:t>
            </a:r>
            <a:r>
              <a:rPr lang="pt-BR" sz="3400" dirty="0" smtClean="0"/>
              <a:t> e </a:t>
            </a:r>
            <a:r>
              <a:rPr lang="pt-BR" sz="3400" b="1" dirty="0" smtClean="0"/>
              <a:t>pregar</a:t>
            </a:r>
            <a:r>
              <a:rPr lang="pt-BR" sz="3400" dirty="0" smtClean="0"/>
              <a:t> e </a:t>
            </a:r>
            <a:r>
              <a:rPr lang="pt-BR" sz="3400" b="1" dirty="0" smtClean="0"/>
              <a:t>estar a serviço da comu­nidade.</a:t>
            </a:r>
            <a:endParaRPr lang="pt-BR" sz="3400" dirty="0" smtClean="0"/>
          </a:p>
          <a:p>
            <a:pPr algn="just">
              <a:buNone/>
            </a:pPr>
            <a:r>
              <a:rPr lang="pt-BR" sz="3400" dirty="0" smtClean="0"/>
              <a:t>		Hoje, vemos que a </a:t>
            </a:r>
            <a:r>
              <a:rPr lang="pt-BR" sz="3400" b="1" dirty="0" smtClean="0"/>
              <a:t>Igreja nomeia e envia outros ministros</a:t>
            </a:r>
            <a:r>
              <a:rPr lang="pt-BR" sz="3400" dirty="0" smtClean="0"/>
              <a:t> que prestam certo serviço a </a:t>
            </a:r>
            <a:r>
              <a:rPr lang="pt-BR" sz="3400" b="1" dirty="0" smtClean="0"/>
              <a:t>determinadas comunidades</a:t>
            </a:r>
            <a:r>
              <a:rPr lang="pt-BR" sz="3400" dirty="0" smtClean="0"/>
              <a:t>. </a:t>
            </a:r>
            <a:r>
              <a:rPr lang="pt-BR" sz="3400" b="1" dirty="0" smtClean="0"/>
              <a:t>São, por exemplo, catequistas, coordenadores de comunidades, ministro da Palavra , e assim também os chamados "ministro da Comunhão"</a:t>
            </a:r>
            <a:r>
              <a:rPr lang="pt-BR" sz="3400" dirty="0" smtClean="0"/>
              <a:t>. </a:t>
            </a:r>
            <a:r>
              <a:rPr lang="pt-BR" sz="3400" b="1" dirty="0" smtClean="0"/>
              <a:t>Todos estes ministros são e continuam </a:t>
            </a:r>
            <a:r>
              <a:rPr lang="pt-BR" sz="3400" b="1" i="1" dirty="0" smtClean="0"/>
              <a:t>leigos.</a:t>
            </a:r>
            <a:endParaRPr lang="pt-BR" sz="3400" dirty="0" smtClean="0"/>
          </a:p>
          <a:p>
            <a:pPr algn="just">
              <a:buNone/>
            </a:pPr>
            <a:r>
              <a:rPr lang="pt-BR" sz="3400" dirty="0" smtClean="0"/>
              <a:t>		Os </a:t>
            </a:r>
            <a:r>
              <a:rPr lang="pt-BR" sz="3400" b="1" dirty="0" smtClean="0"/>
              <a:t>ministros da Palavra e Comunhão</a:t>
            </a:r>
            <a:r>
              <a:rPr lang="pt-BR" sz="3400" dirty="0" smtClean="0"/>
              <a:t> recebem um "mandato" do </a:t>
            </a:r>
            <a:r>
              <a:rPr lang="pt-BR" sz="3400" b="1" dirty="0" smtClean="0"/>
              <a:t>bispo</a:t>
            </a:r>
            <a:r>
              <a:rPr lang="pt-BR" sz="3400" dirty="0" smtClean="0"/>
              <a:t>, mas este ritual não faz parte do </a:t>
            </a:r>
            <a:r>
              <a:rPr lang="pt-BR" sz="3400" b="1" dirty="0" smtClean="0"/>
              <a:t>sacramento da ordem sacerdotal.</a:t>
            </a:r>
          </a:p>
          <a:p>
            <a:pPr>
              <a:buNone/>
            </a:pPr>
            <a:r>
              <a:rPr lang="pt-BR" sz="3400" b="1" i="1" dirty="0" smtClean="0"/>
              <a:t>		</a:t>
            </a:r>
            <a:endParaRPr lang="pt-B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7467600" cy="5626121"/>
          </a:xfrm>
        </p:spPr>
        <p:txBody>
          <a:bodyPr/>
          <a:lstStyle/>
          <a:p>
            <a:pPr>
              <a:buNone/>
            </a:pPr>
            <a:r>
              <a:rPr lang="pt-BR" dirty="0" smtClean="0"/>
              <a:t>		</a:t>
            </a:r>
            <a:r>
              <a:rPr lang="pt-BR" sz="2400" b="1" i="1" dirty="0"/>
              <a:t>Qual é o serviço que a Igreja espera destes ministros</a:t>
            </a:r>
            <a:r>
              <a:rPr lang="pt-BR" sz="2400" b="1" i="1" dirty="0" smtClean="0"/>
              <a:t>?</a:t>
            </a:r>
            <a:r>
              <a:rPr lang="pt-BR" sz="2400" dirty="0"/>
              <a:t>	</a:t>
            </a:r>
          </a:p>
          <a:p>
            <a:pPr lvl="0">
              <a:buNone/>
            </a:pPr>
            <a:r>
              <a:rPr lang="pt-BR" sz="2100" dirty="0" smtClean="0"/>
              <a:t>a) Formar, corresponsavelmente, a comunidade, em união íntima com o Pároco  e formando equipe com os outros paroquianos.</a:t>
            </a:r>
          </a:p>
          <a:p>
            <a:pPr>
              <a:buNone/>
            </a:pPr>
            <a:endParaRPr lang="pt-BR" dirty="0"/>
          </a:p>
        </p:txBody>
      </p:sp>
      <p:pic>
        <p:nvPicPr>
          <p:cNvPr id="9218" name="Picture 2" descr="C:\Users\cliente\Desktop\Antônio - Secretaria\PARÓQUIA\Imagens Slides\client-5.jpg"/>
          <p:cNvPicPr>
            <a:picLocks noChangeAspect="1" noChangeArrowheads="1"/>
          </p:cNvPicPr>
          <p:nvPr/>
        </p:nvPicPr>
        <p:blipFill>
          <a:blip r:embed="rId2"/>
          <a:srcRect/>
          <a:stretch>
            <a:fillRect/>
          </a:stretch>
        </p:blipFill>
        <p:spPr bwMode="auto">
          <a:xfrm>
            <a:off x="3135118" y="2492896"/>
            <a:ext cx="2549197" cy="35221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14290"/>
            <a:ext cx="7467600" cy="6429420"/>
          </a:xfrm>
        </p:spPr>
        <p:txBody>
          <a:bodyPr>
            <a:normAutofit fontScale="47500" lnSpcReduction="20000"/>
          </a:bodyPr>
          <a:lstStyle/>
          <a:p>
            <a:pPr algn="ctr">
              <a:buNone/>
            </a:pPr>
            <a:r>
              <a:rPr lang="pt-BR" sz="4200" b="1" u="sng" dirty="0" smtClean="0"/>
              <a:t>O PRAZER DE SERVIR</a:t>
            </a:r>
            <a:endParaRPr lang="pt-BR" sz="4200" dirty="0" smtClean="0"/>
          </a:p>
          <a:p>
            <a:pPr algn="r">
              <a:buNone/>
            </a:pPr>
            <a:r>
              <a:rPr lang="pt-BR" sz="2900" dirty="0" smtClean="0"/>
              <a:t>Gabriela Mistral</a:t>
            </a:r>
          </a:p>
          <a:p>
            <a:pPr>
              <a:buNone/>
            </a:pPr>
            <a:r>
              <a:rPr lang="pt-BR" dirty="0" smtClean="0"/>
              <a:t> </a:t>
            </a:r>
          </a:p>
          <a:p>
            <a:pPr algn="ctr">
              <a:buNone/>
            </a:pPr>
            <a:r>
              <a:rPr lang="pt-BR" sz="3400" dirty="0" smtClean="0"/>
              <a:t>Toda a Natureza é um desejo de serviço.</a:t>
            </a:r>
            <a:br>
              <a:rPr lang="pt-BR" sz="3400" dirty="0" smtClean="0"/>
            </a:br>
            <a:r>
              <a:rPr lang="pt-BR" sz="3400" dirty="0" smtClean="0"/>
              <a:t>Serve a nuvem, serve o vento, servem os vales.</a:t>
            </a:r>
            <a:br>
              <a:rPr lang="pt-BR" sz="3400" dirty="0" smtClean="0"/>
            </a:br>
            <a:r>
              <a:rPr lang="pt-BR" sz="3400" dirty="0" smtClean="0"/>
              <a:t>Onde haja uma árvore que plantar, planta-a tu;</a:t>
            </a:r>
            <a:br>
              <a:rPr lang="pt-BR" sz="3400" dirty="0" smtClean="0"/>
            </a:br>
            <a:r>
              <a:rPr lang="pt-BR" sz="3400" dirty="0" smtClean="0"/>
              <a:t>Onde haja um erro que emendar, emenda-o tu;</a:t>
            </a:r>
            <a:br>
              <a:rPr lang="pt-BR" sz="3400" dirty="0" smtClean="0"/>
            </a:br>
            <a:r>
              <a:rPr lang="pt-BR" sz="3400" dirty="0" smtClean="0"/>
              <a:t>Onde haja um esforço que todos evitam, aceita-o tu.</a:t>
            </a:r>
            <a:br>
              <a:rPr lang="pt-BR" sz="3400" dirty="0" smtClean="0"/>
            </a:br>
            <a:r>
              <a:rPr lang="pt-BR" sz="3400" dirty="0" smtClean="0"/>
              <a:t/>
            </a:r>
            <a:br>
              <a:rPr lang="pt-BR" sz="3400" dirty="0" smtClean="0"/>
            </a:br>
            <a:r>
              <a:rPr lang="pt-BR" sz="3400" dirty="0" smtClean="0"/>
              <a:t>Sê aquele que afasta a pedra do caminho,</a:t>
            </a:r>
            <a:br>
              <a:rPr lang="pt-BR" sz="3400" dirty="0" smtClean="0"/>
            </a:br>
            <a:r>
              <a:rPr lang="pt-BR" sz="3400" dirty="0" smtClean="0"/>
              <a:t>O ódio dos corações e as dificuldades de um problema</a:t>
            </a:r>
            <a:br>
              <a:rPr lang="pt-BR" sz="3400" dirty="0" smtClean="0"/>
            </a:br>
            <a:r>
              <a:rPr lang="pt-BR" sz="3400" dirty="0" smtClean="0"/>
              <a:t>Existe a alegria de ser são, e a alegria de ser justo,</a:t>
            </a:r>
            <a:br>
              <a:rPr lang="pt-BR" sz="3400" dirty="0" smtClean="0"/>
            </a:br>
            <a:r>
              <a:rPr lang="pt-BR" sz="3400" dirty="0" smtClean="0"/>
              <a:t>Mas existe, sobretudo, a formosa a imensa alegria de servir.</a:t>
            </a:r>
            <a:br>
              <a:rPr lang="pt-BR" sz="3400" dirty="0" smtClean="0"/>
            </a:br>
            <a:r>
              <a:rPr lang="pt-BR" sz="3400" dirty="0" smtClean="0"/>
              <a:t>Como seria triste o mundo se tudo já estivesse feito,</a:t>
            </a:r>
            <a:br>
              <a:rPr lang="pt-BR" sz="3400" dirty="0" smtClean="0"/>
            </a:br>
            <a:r>
              <a:rPr lang="pt-BR" sz="3400" dirty="0" smtClean="0"/>
              <a:t>Se não houvesse um roseiral que plantar, uma empresa que iniciar!</a:t>
            </a:r>
            <a:br>
              <a:rPr lang="pt-BR" sz="3400" dirty="0" smtClean="0"/>
            </a:br>
            <a:r>
              <a:rPr lang="pt-BR" sz="3400" dirty="0" smtClean="0"/>
              <a:t>Que não te atraiam somente os trabalhos fáceis.</a:t>
            </a:r>
            <a:br>
              <a:rPr lang="pt-BR" sz="3400" dirty="0" smtClean="0"/>
            </a:br>
            <a:r>
              <a:rPr lang="pt-BR" sz="3400" dirty="0" smtClean="0"/>
              <a:t/>
            </a:r>
            <a:br>
              <a:rPr lang="pt-BR" sz="3400" dirty="0" smtClean="0"/>
            </a:br>
            <a:r>
              <a:rPr lang="pt-BR" sz="3400" dirty="0" smtClean="0"/>
              <a:t>É tão belo fazer a tarefa a que outros se esquivam!</a:t>
            </a:r>
            <a:br>
              <a:rPr lang="pt-BR" sz="3400" dirty="0" smtClean="0"/>
            </a:br>
            <a:r>
              <a:rPr lang="pt-BR" sz="3400" dirty="0" smtClean="0"/>
              <a:t>Mas não caias no erro de que só se conquistam méritos</a:t>
            </a:r>
            <a:br>
              <a:rPr lang="pt-BR" sz="3400" dirty="0" smtClean="0"/>
            </a:br>
            <a:r>
              <a:rPr lang="pt-BR" sz="3400" dirty="0" smtClean="0"/>
              <a:t>Com os grandes trabalhos;</a:t>
            </a:r>
            <a:br>
              <a:rPr lang="pt-BR" sz="3400" dirty="0" smtClean="0"/>
            </a:br>
            <a:r>
              <a:rPr lang="pt-BR" sz="3400" dirty="0" smtClean="0"/>
              <a:t>Há pequenos serviços que são imensos serviços:</a:t>
            </a:r>
            <a:br>
              <a:rPr lang="pt-BR" sz="3400" dirty="0" smtClean="0"/>
            </a:br>
            <a:r>
              <a:rPr lang="pt-BR" sz="3400" dirty="0" smtClean="0"/>
              <a:t>Adornar a mesa, arrumar os bancos, espanar o pó.</a:t>
            </a:r>
            <a:br>
              <a:rPr lang="pt-BR" sz="3400" dirty="0" smtClean="0"/>
            </a:br>
            <a:r>
              <a:rPr lang="pt-BR" sz="3400" dirty="0" smtClean="0"/>
              <a:t>Aquele é o que critica, este é o que destrói;</a:t>
            </a:r>
            <a:br>
              <a:rPr lang="pt-BR" sz="3400" dirty="0" smtClean="0"/>
            </a:br>
            <a:r>
              <a:rPr lang="pt-BR" sz="3400" dirty="0" smtClean="0"/>
              <a:t>Sê tu o que serve.</a:t>
            </a:r>
            <a:br>
              <a:rPr lang="pt-BR" sz="3400" dirty="0" smtClean="0"/>
            </a:br>
            <a:r>
              <a:rPr lang="pt-BR" sz="3400" dirty="0" smtClean="0"/>
              <a:t/>
            </a:r>
            <a:br>
              <a:rPr lang="pt-BR" sz="3400" dirty="0" smtClean="0"/>
            </a:br>
            <a:r>
              <a:rPr lang="pt-BR" sz="3400" dirty="0" smtClean="0"/>
              <a:t>O serviço não é tarefa só de seres inferiores.</a:t>
            </a:r>
            <a:br>
              <a:rPr lang="pt-BR" sz="3400" dirty="0" smtClean="0"/>
            </a:br>
            <a:r>
              <a:rPr lang="pt-BR" sz="3400" dirty="0" smtClean="0"/>
              <a:t>Deus, que dá o fruto e a luz, serve.</a:t>
            </a:r>
            <a:br>
              <a:rPr lang="pt-BR" sz="3400" dirty="0" smtClean="0"/>
            </a:br>
            <a:r>
              <a:rPr lang="pt-BR" sz="3400" dirty="0" smtClean="0"/>
              <a:t>Poder-se-ia chamá-lo assim: Aquele que serve.</a:t>
            </a:r>
            <a:br>
              <a:rPr lang="pt-BR" sz="3400" dirty="0" smtClean="0"/>
            </a:br>
            <a:r>
              <a:rPr lang="pt-BR" sz="3400" dirty="0" smtClean="0"/>
              <a:t>E Ele, que tem os olhos em nossas mãos, nos pergunta todo dia:</a:t>
            </a:r>
            <a:br>
              <a:rPr lang="pt-BR" sz="3400" dirty="0" smtClean="0"/>
            </a:br>
            <a:r>
              <a:rPr lang="pt-BR" sz="3400" i="1" dirty="0" smtClean="0"/>
              <a:t> “Serviste hoje? A quem? À árvore, a teu amigo, à tua mãe?”</a:t>
            </a:r>
            <a:endParaRPr lang="pt-BR" sz="3400"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m para trabalho em grupo"/>
          <p:cNvPicPr>
            <a:picLocks noChangeAspect="1" noChangeArrowheads="1"/>
          </p:cNvPicPr>
          <p:nvPr/>
        </p:nvPicPr>
        <p:blipFill>
          <a:blip r:embed="rId2"/>
          <a:srcRect/>
          <a:stretch>
            <a:fillRect/>
          </a:stretch>
        </p:blipFill>
        <p:spPr bwMode="auto">
          <a:xfrm>
            <a:off x="1855516" y="2928934"/>
            <a:ext cx="4359558" cy="3000396"/>
          </a:xfrm>
          <a:prstGeom prst="rect">
            <a:avLst/>
          </a:prstGeom>
          <a:noFill/>
        </p:spPr>
      </p:pic>
      <p:sp>
        <p:nvSpPr>
          <p:cNvPr id="3" name="Espaço Reservado para Conteúdo 2"/>
          <p:cNvSpPr>
            <a:spLocks noGrp="1"/>
          </p:cNvSpPr>
          <p:nvPr>
            <p:ph idx="1"/>
          </p:nvPr>
        </p:nvSpPr>
        <p:spPr>
          <a:xfrm>
            <a:off x="457200" y="428604"/>
            <a:ext cx="7467600" cy="5697559"/>
          </a:xfrm>
        </p:spPr>
        <p:txBody>
          <a:bodyPr/>
          <a:lstStyle/>
          <a:p>
            <a:r>
              <a:rPr lang="pt-BR" b="1" u="sng" dirty="0" smtClean="0"/>
              <a:t>EM GRUPOS</a:t>
            </a:r>
            <a:endParaRPr lang="pt-BR" u="sng" dirty="0" smtClean="0"/>
          </a:p>
          <a:p>
            <a:pPr>
              <a:buNone/>
            </a:pPr>
            <a:r>
              <a:rPr lang="pt-BR" dirty="0" smtClean="0"/>
              <a:t>	</a:t>
            </a:r>
            <a:r>
              <a:rPr lang="pt-BR" sz="2100" dirty="0" smtClean="0"/>
              <a:t>A) Vamos ler alguns textos que nos falam sobre </a:t>
            </a:r>
            <a:r>
              <a:rPr lang="pt-BR" sz="2100" b="1" dirty="0" smtClean="0"/>
              <a:t>SERVIÇO</a:t>
            </a:r>
            <a:r>
              <a:rPr lang="pt-BR" sz="2100" dirty="0" smtClean="0"/>
              <a:t>. Depois, vamos responder a algumas perguntas. Cada grupo pode tomar um texto só e aprofundá-lo.</a:t>
            </a:r>
          </a:p>
          <a:p>
            <a:pPr>
              <a:buNone/>
            </a:pPr>
            <a:r>
              <a:rPr lang="pt-BR" sz="2100" b="1" dirty="0" smtClean="0"/>
              <a:t>	1º texto: Jo 13,1-17</a:t>
            </a:r>
            <a:endParaRPr lang="pt-BR" sz="2100" dirty="0" smtClean="0"/>
          </a:p>
          <a:p>
            <a:pPr>
              <a:buNone/>
            </a:pPr>
            <a:r>
              <a:rPr lang="pt-BR" sz="2100" b="1" dirty="0" smtClean="0"/>
              <a:t>	2 º texto: Jo 10,11-15</a:t>
            </a:r>
            <a:endParaRPr lang="pt-BR" sz="2100" dirty="0" smtClean="0"/>
          </a:p>
          <a:p>
            <a:pPr>
              <a:buNone/>
            </a:pPr>
            <a:r>
              <a:rPr lang="pt-BR" sz="2100" b="1" dirty="0" smtClean="0"/>
              <a:t>	3 º texto: Lc 22,24-27</a:t>
            </a:r>
            <a:endParaRPr lang="pt-BR" sz="2100" dirty="0" smtClean="0"/>
          </a:p>
          <a:p>
            <a:pPr>
              <a:buNone/>
            </a:pPr>
            <a:endParaRPr lang="pt-BR" dirty="0"/>
          </a:p>
        </p:txBody>
      </p:sp>
      <p:pic>
        <p:nvPicPr>
          <p:cNvPr id="5"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sultado de imagem para ?"/>
          <p:cNvPicPr>
            <a:picLocks noChangeAspect="1" noChangeArrowheads="1"/>
          </p:cNvPicPr>
          <p:nvPr/>
        </p:nvPicPr>
        <p:blipFill>
          <a:blip r:embed="rId2"/>
          <a:srcRect/>
          <a:stretch>
            <a:fillRect/>
          </a:stretch>
        </p:blipFill>
        <p:spPr bwMode="auto">
          <a:xfrm>
            <a:off x="1142976" y="357166"/>
            <a:ext cx="5572164" cy="5286412"/>
          </a:xfrm>
          <a:prstGeom prst="rect">
            <a:avLst/>
          </a:prstGeom>
          <a:noFill/>
        </p:spPr>
      </p:pic>
      <p:sp>
        <p:nvSpPr>
          <p:cNvPr id="3" name="Espaço Reservado para Conteúdo 2"/>
          <p:cNvSpPr>
            <a:spLocks noGrp="1"/>
          </p:cNvSpPr>
          <p:nvPr>
            <p:ph idx="1"/>
          </p:nvPr>
        </p:nvSpPr>
        <p:spPr>
          <a:xfrm>
            <a:off x="457200" y="357166"/>
            <a:ext cx="7467600" cy="5768997"/>
          </a:xfrm>
        </p:spPr>
        <p:txBody>
          <a:bodyPr>
            <a:normAutofit/>
          </a:bodyPr>
          <a:lstStyle/>
          <a:p>
            <a:r>
              <a:rPr lang="pt-BR" sz="2800" b="1" u="sng" dirty="0" smtClean="0"/>
              <a:t>PERGUNTAS:</a:t>
            </a:r>
            <a:endParaRPr lang="pt-BR" sz="2800" u="sng" dirty="0" smtClean="0"/>
          </a:p>
          <a:p>
            <a:pPr>
              <a:buNone/>
            </a:pPr>
            <a:r>
              <a:rPr lang="pt-BR" dirty="0" smtClean="0"/>
              <a:t>	</a:t>
            </a:r>
            <a:r>
              <a:rPr lang="pt-BR" sz="2100" dirty="0" smtClean="0"/>
              <a:t>1. Qual o versículo mais importante nesta leitura?</a:t>
            </a:r>
          </a:p>
          <a:p>
            <a:pPr>
              <a:buNone/>
            </a:pPr>
            <a:r>
              <a:rPr lang="pt-BR" sz="2100" dirty="0" smtClean="0"/>
              <a:t>	2. O que ensina este texto a respeito da pessoa de Cristo?</a:t>
            </a:r>
          </a:p>
          <a:p>
            <a:pPr>
              <a:buNone/>
            </a:pPr>
            <a:r>
              <a:rPr lang="pt-BR" sz="2100" dirty="0" smtClean="0"/>
              <a:t>	3. Quais as consequências que tiramos disto para nossa tarefa como "ministros"?</a:t>
            </a:r>
          </a:p>
          <a:p>
            <a:pPr>
              <a:buNone/>
            </a:pPr>
            <a:r>
              <a:rPr lang="pt-BR" sz="2100" dirty="0" smtClean="0"/>
              <a:t>	</a:t>
            </a:r>
          </a:p>
          <a:p>
            <a:pPr>
              <a:buNone/>
            </a:pPr>
            <a:r>
              <a:rPr lang="pt-BR" sz="2100" dirty="0" smtClean="0"/>
              <a:t>	B) Vamos ler, agora, na primeira </a:t>
            </a:r>
            <a:r>
              <a:rPr lang="pt-BR" sz="2100" b="1" dirty="0" smtClean="0"/>
              <a:t>carta aos Coríntios</a:t>
            </a:r>
            <a:r>
              <a:rPr lang="pt-BR" sz="2100" dirty="0" smtClean="0"/>
              <a:t>, o </a:t>
            </a:r>
            <a:r>
              <a:rPr lang="pt-BR" sz="2100" b="1" dirty="0" smtClean="0"/>
              <a:t>capítulo 12,4-28</a:t>
            </a:r>
            <a:r>
              <a:rPr lang="pt-BR" sz="2100" dirty="0" smtClean="0"/>
              <a:t>. Depois, respondam: </a:t>
            </a:r>
          </a:p>
          <a:p>
            <a:pPr>
              <a:buNone/>
            </a:pPr>
            <a:r>
              <a:rPr lang="pt-BR" sz="2100" dirty="0" smtClean="0"/>
              <a:t>  	1. O que este texto nos ensina a respeito da nossa responsabilidade den­tro da comunidade da Igreja?</a:t>
            </a:r>
          </a:p>
          <a:p>
            <a:pPr>
              <a:buNone/>
            </a:pPr>
            <a:r>
              <a:rPr lang="pt-BR" sz="2100" dirty="0" smtClean="0"/>
              <a:t>	</a:t>
            </a:r>
          </a:p>
          <a:p>
            <a:pPr>
              <a:buNone/>
            </a:pPr>
            <a:r>
              <a:rPr lang="pt-BR" sz="2100" dirty="0" smtClean="0"/>
              <a:t>	C) Qual a diferença entre: </a:t>
            </a:r>
            <a:r>
              <a:rPr lang="pt-BR" sz="2100" b="1" dirty="0" smtClean="0"/>
              <a:t>Papa - bispos - presbíteros - diáconos - minis­tros da Comunhão ou Palavra</a:t>
            </a:r>
            <a:r>
              <a:rPr lang="pt-BR" sz="2100" dirty="0" smtClean="0"/>
              <a:t>?</a:t>
            </a:r>
          </a:p>
          <a:p>
            <a:pPr>
              <a:buNone/>
            </a:pPr>
            <a:endParaRPr lang="pt-BR" dirty="0"/>
          </a:p>
        </p:txBody>
      </p:sp>
      <p:pic>
        <p:nvPicPr>
          <p:cNvPr id="4" name="Picture 2" descr="C:\Users\cliente\Pictures\Paroquia Sao Geraldo Magela oficial logomarca.png"/>
          <p:cNvPicPr>
            <a:picLocks noChangeAspect="1" noChangeArrowheads="1"/>
          </p:cNvPicPr>
          <p:nvPr/>
        </p:nvPicPr>
        <p:blipFill>
          <a:blip r:embed="rId3"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smtClean="0">
                <a:latin typeface="Baskerville Old Face" pitchFamily="18" charset="0"/>
              </a:rPr>
              <a:t>CANTO:</a:t>
            </a:r>
            <a:endParaRPr lang="pt-BR" dirty="0"/>
          </a:p>
        </p:txBody>
      </p:sp>
      <p:sp>
        <p:nvSpPr>
          <p:cNvPr id="3" name="Espaço Reservado para Conteúdo 2"/>
          <p:cNvSpPr>
            <a:spLocks noGrp="1"/>
          </p:cNvSpPr>
          <p:nvPr>
            <p:ph idx="1"/>
          </p:nvPr>
        </p:nvSpPr>
        <p:spPr>
          <a:xfrm>
            <a:off x="457200" y="1428736"/>
            <a:ext cx="7467600" cy="4697427"/>
          </a:xfrm>
        </p:spPr>
        <p:txBody>
          <a:bodyPr numCol="2">
            <a:normAutofit fontScale="70000" lnSpcReduction="20000"/>
          </a:bodyPr>
          <a:lstStyle/>
          <a:p>
            <a:pPr>
              <a:buNone/>
            </a:pPr>
            <a:r>
              <a:rPr lang="pt-PT" b="1" i="1" dirty="0" smtClean="0"/>
              <a:t>	A Barca </a:t>
            </a:r>
            <a:endParaRPr lang="pt-BR" dirty="0" smtClean="0"/>
          </a:p>
          <a:p>
            <a:pPr>
              <a:buNone/>
            </a:pPr>
            <a:r>
              <a:rPr lang="pt-PT" dirty="0" smtClean="0"/>
              <a:t>	Tu te abeiraste na praia</a:t>
            </a:r>
            <a:br>
              <a:rPr lang="pt-PT" dirty="0" smtClean="0"/>
            </a:br>
            <a:r>
              <a:rPr lang="pt-PT" dirty="0" smtClean="0"/>
              <a:t>Não buscate nem sábios, nem ricos</a:t>
            </a:r>
            <a:br>
              <a:rPr lang="pt-PT" dirty="0" smtClean="0"/>
            </a:br>
            <a:r>
              <a:rPr lang="pt-PT" dirty="0" smtClean="0"/>
              <a:t>Somente queres que eu te siga....</a:t>
            </a:r>
          </a:p>
          <a:p>
            <a:pPr>
              <a:buNone/>
            </a:pPr>
            <a:endParaRPr lang="pt-BR" dirty="0" smtClean="0"/>
          </a:p>
          <a:p>
            <a:pPr>
              <a:buNone/>
            </a:pPr>
            <a:r>
              <a:rPr lang="pt-PT" b="1" dirty="0" smtClean="0"/>
              <a:t>	Senhor, Tu me olhaste nos olhos</a:t>
            </a:r>
            <a:br>
              <a:rPr lang="pt-PT" b="1" dirty="0" smtClean="0"/>
            </a:br>
            <a:r>
              <a:rPr lang="pt-PT" b="1" dirty="0" smtClean="0"/>
              <a:t>A sorrir, pronunciaste meu nome</a:t>
            </a:r>
            <a:br>
              <a:rPr lang="pt-PT" b="1" dirty="0" smtClean="0"/>
            </a:br>
            <a:r>
              <a:rPr lang="pt-PT" b="1" dirty="0" smtClean="0"/>
              <a:t>Lá na praia, eu deixei o meu barco</a:t>
            </a:r>
            <a:br>
              <a:rPr lang="pt-PT" b="1" dirty="0" smtClean="0"/>
            </a:br>
            <a:r>
              <a:rPr lang="pt-PT" b="1" dirty="0" smtClean="0"/>
              <a:t>Junto a Ti, buscarei outro mar.</a:t>
            </a:r>
          </a:p>
          <a:p>
            <a:pPr>
              <a:buNone/>
            </a:pPr>
            <a:endParaRPr lang="pt-BR" dirty="0" smtClean="0"/>
          </a:p>
          <a:p>
            <a:pPr>
              <a:buNone/>
            </a:pPr>
            <a:r>
              <a:rPr lang="pt-PT" dirty="0" smtClean="0"/>
              <a:t>	Tu sabes bem que em meu barco</a:t>
            </a:r>
            <a:br>
              <a:rPr lang="pt-PT" dirty="0" smtClean="0"/>
            </a:br>
            <a:r>
              <a:rPr lang="pt-PT" dirty="0" smtClean="0"/>
              <a:t>Eu não tenho  nem ouro nem espadas </a:t>
            </a:r>
            <a:br>
              <a:rPr lang="pt-PT" dirty="0" smtClean="0"/>
            </a:br>
            <a:r>
              <a:rPr lang="pt-PT" dirty="0" smtClean="0"/>
              <a:t>Somente redes e o meu trabalho...</a:t>
            </a:r>
            <a:br>
              <a:rPr lang="pt-PT" dirty="0" smtClean="0"/>
            </a:br>
            <a:r>
              <a:rPr lang="pt-PT" dirty="0" smtClean="0"/>
              <a:t>Tu minhas mãos solicitas</a:t>
            </a:r>
            <a:br>
              <a:rPr lang="pt-PT" dirty="0" smtClean="0"/>
            </a:br>
            <a:r>
              <a:rPr lang="pt-PT" dirty="0" smtClean="0"/>
              <a:t>Meu cansaço, que a outros descanse</a:t>
            </a:r>
            <a:br>
              <a:rPr lang="pt-PT" dirty="0" smtClean="0"/>
            </a:br>
            <a:r>
              <a:rPr lang="pt-PT" dirty="0" smtClean="0"/>
              <a:t>Amor que almeja seguir amando..</a:t>
            </a:r>
            <a:br>
              <a:rPr lang="pt-PT" dirty="0" smtClean="0"/>
            </a:br>
            <a:endParaRPr lang="pt-BR" dirty="0" smtClean="0"/>
          </a:p>
          <a:p>
            <a:pPr>
              <a:buNone/>
            </a:pPr>
            <a:r>
              <a:rPr lang="pt-PT" dirty="0" smtClean="0"/>
              <a:t>	Tu, pescador de outros lagos</a:t>
            </a:r>
            <a:br>
              <a:rPr lang="pt-PT" dirty="0" smtClean="0"/>
            </a:br>
            <a:r>
              <a:rPr lang="pt-PT" dirty="0" smtClean="0"/>
              <a:t>Ânsia eterna de almas que esperam</a:t>
            </a:r>
            <a:br>
              <a:rPr lang="pt-PT" dirty="0" smtClean="0"/>
            </a:br>
            <a:r>
              <a:rPr lang="pt-PT" dirty="0" smtClean="0"/>
              <a:t>Bondoso amigo, assim me chamas...</a:t>
            </a:r>
            <a:endParaRPr lang="pt-BR" dirty="0"/>
          </a:p>
        </p:txBody>
      </p:sp>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2" name="Título 1"/>
          <p:cNvSpPr>
            <a:spLocks noGrp="1"/>
          </p:cNvSpPr>
          <p:nvPr>
            <p:ph type="title"/>
          </p:nvPr>
        </p:nvSpPr>
        <p:spPr/>
        <p:txBody>
          <a:bodyPr>
            <a:normAutofit/>
          </a:bodyPr>
          <a:lstStyle/>
          <a:p>
            <a:r>
              <a:rPr lang="pt-BR" u="sng" dirty="0" smtClean="0">
                <a:latin typeface="Baskerville Old Face" pitchFamily="18" charset="0"/>
              </a:rPr>
              <a:t>ENCERRAMENTO</a:t>
            </a:r>
            <a:endParaRPr lang="pt-BR" u="sng" dirty="0">
              <a:latin typeface="Baskerville Old Face" pitchFamily="18" charset="0"/>
            </a:endParaRPr>
          </a:p>
        </p:txBody>
      </p:sp>
      <p:sp>
        <p:nvSpPr>
          <p:cNvPr id="3" name="Espaço Reservado para Conteúdo 2"/>
          <p:cNvSpPr>
            <a:spLocks noGrp="1"/>
          </p:cNvSpPr>
          <p:nvPr>
            <p:ph idx="1"/>
          </p:nvPr>
        </p:nvSpPr>
        <p:spPr>
          <a:xfrm>
            <a:off x="457200" y="4714884"/>
            <a:ext cx="7467600" cy="1411279"/>
          </a:xfrm>
        </p:spPr>
        <p:txBody>
          <a:bodyPr/>
          <a:lstStyle/>
          <a:p>
            <a:pPr algn="r">
              <a:buNone/>
            </a:pPr>
            <a:r>
              <a:rPr lang="pt-BR" sz="2100" b="1" dirty="0" smtClean="0"/>
              <a:t>Pe. Hideraldo Verissimo Vieira – Pároco</a:t>
            </a:r>
            <a:endParaRPr lang="pt-BR" sz="2100" dirty="0" smtClean="0"/>
          </a:p>
          <a:p>
            <a:pPr algn="r">
              <a:buNone/>
            </a:pPr>
            <a:r>
              <a:rPr lang="pt-BR" sz="2100" b="1" dirty="0" smtClean="0"/>
              <a:t>Pe. Sérgio Henrique Gonçalves – Vigário Paroquial </a:t>
            </a:r>
            <a:endParaRPr lang="pt-BR" sz="2100" dirty="0" smtClean="0"/>
          </a:p>
          <a:p>
            <a:pPr>
              <a:buNone/>
            </a:pP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8018"/>
          </a:xfrm>
        </p:spPr>
        <p:txBody>
          <a:bodyPr>
            <a:normAutofit fontScale="90000"/>
          </a:bodyPr>
          <a:lstStyle/>
          <a:p>
            <a:endParaRPr lang="pt-BR" dirty="0"/>
          </a:p>
        </p:txBody>
      </p:sp>
      <p:sp>
        <p:nvSpPr>
          <p:cNvPr id="3" name="Espaço Reservado para Conteúdo 2"/>
          <p:cNvSpPr>
            <a:spLocks noGrp="1"/>
          </p:cNvSpPr>
          <p:nvPr>
            <p:ph idx="1"/>
          </p:nvPr>
        </p:nvSpPr>
        <p:spPr>
          <a:xfrm>
            <a:off x="457200" y="548680"/>
            <a:ext cx="7467600" cy="5577483"/>
          </a:xfrm>
        </p:spPr>
        <p:txBody>
          <a:bodyPr>
            <a:normAutofit fontScale="92500" lnSpcReduction="10000"/>
          </a:bodyPr>
          <a:lstStyle/>
          <a:p>
            <a:r>
              <a:rPr lang="pt-BR" dirty="0">
                <a:solidFill>
                  <a:srgbClr val="FF0000"/>
                </a:solidFill>
              </a:rPr>
              <a:t>A formação para os Ministros acontecerá nas seguintes datas: </a:t>
            </a:r>
          </a:p>
          <a:p>
            <a:r>
              <a:rPr lang="pt-BR" b="1" i="1" u="sng" dirty="0"/>
              <a:t>fevereiro:</a:t>
            </a:r>
            <a:endParaRPr lang="pt-BR" dirty="0"/>
          </a:p>
          <a:p>
            <a:pPr lvl="0"/>
            <a:r>
              <a:rPr lang="pt-BR" i="1" dirty="0"/>
              <a:t>4/domingo – 8h às 11h – Setor S. Geraldo, Centro Pastoral João Paulo II.</a:t>
            </a:r>
            <a:endParaRPr lang="pt-BR" dirty="0"/>
          </a:p>
          <a:p>
            <a:pPr lvl="0"/>
            <a:r>
              <a:rPr lang="pt-BR" i="1" dirty="0"/>
              <a:t>25/domingo – 14h às 17h – Setor S. Lucas, Centro Pastoral S. Lucas.</a:t>
            </a:r>
            <a:endParaRPr lang="pt-BR" dirty="0"/>
          </a:p>
          <a:p>
            <a:r>
              <a:rPr lang="pt-BR" b="1" i="1" u="sng" dirty="0"/>
              <a:t>março:</a:t>
            </a:r>
            <a:endParaRPr lang="pt-BR" dirty="0"/>
          </a:p>
          <a:p>
            <a:pPr lvl="0"/>
            <a:r>
              <a:rPr lang="pt-BR" i="1" dirty="0"/>
              <a:t>11/domingo – 8h às 11h – Setor S. Lucas, Centro Pastoral S. Lucas. </a:t>
            </a:r>
            <a:endParaRPr lang="pt-BR" dirty="0"/>
          </a:p>
          <a:p>
            <a:pPr lvl="0"/>
            <a:r>
              <a:rPr lang="pt-BR" i="1" dirty="0"/>
              <a:t>17/ sábado – 14h às 17h – Setor S. Geraldo, Centro Pastoral João Paulo II.</a:t>
            </a:r>
            <a:endParaRPr lang="pt-BR" dirty="0"/>
          </a:p>
          <a:p>
            <a:endParaRPr lang="pt-BR" dirty="0"/>
          </a:p>
        </p:txBody>
      </p:sp>
    </p:spTree>
    <p:extLst>
      <p:ext uri="{BB962C8B-B14F-4D97-AF65-F5344CB8AC3E}">
        <p14:creationId xmlns:p14="http://schemas.microsoft.com/office/powerpoint/2010/main" val="88472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457200" y="228919"/>
            <a:ext cx="7467600" cy="45719"/>
          </a:xfrm>
        </p:spPr>
        <p:txBody>
          <a:bodyPr>
            <a:normAutofit fontScale="90000"/>
          </a:bodyPr>
          <a:lstStyle/>
          <a:p>
            <a:endParaRPr lang="pt-BR" dirty="0"/>
          </a:p>
        </p:txBody>
      </p:sp>
      <p:sp>
        <p:nvSpPr>
          <p:cNvPr id="3" name="Espaço Reservado para Conteúdo 2"/>
          <p:cNvSpPr>
            <a:spLocks noGrp="1"/>
          </p:cNvSpPr>
          <p:nvPr>
            <p:ph idx="1"/>
          </p:nvPr>
        </p:nvSpPr>
        <p:spPr>
          <a:xfrm>
            <a:off x="457200" y="332656"/>
            <a:ext cx="7467600" cy="5793507"/>
          </a:xfrm>
        </p:spPr>
        <p:txBody>
          <a:bodyPr>
            <a:normAutofit/>
          </a:bodyPr>
          <a:lstStyle/>
          <a:p>
            <a:r>
              <a:rPr lang="pt-BR" b="1" i="1" u="sng" dirty="0"/>
              <a:t>abril:</a:t>
            </a:r>
            <a:endParaRPr lang="pt-BR" dirty="0"/>
          </a:p>
          <a:p>
            <a:pPr lvl="0"/>
            <a:r>
              <a:rPr lang="pt-BR" i="1" dirty="0"/>
              <a:t>7/Sábado – 14h às 17h – Setor S. Geraldo, no Centro Pastoral João Paulo II.</a:t>
            </a:r>
            <a:endParaRPr lang="pt-BR" dirty="0"/>
          </a:p>
          <a:p>
            <a:pPr lvl="0"/>
            <a:r>
              <a:rPr lang="pt-BR" i="1" dirty="0"/>
              <a:t>15/domingo – 8h às 11h – Setor S. Lucas, Centro Pastoral S. Lucas. </a:t>
            </a:r>
            <a:endParaRPr lang="pt-BR" dirty="0"/>
          </a:p>
          <a:p>
            <a:r>
              <a:rPr lang="pt-BR" b="1" i="1" u="sng" dirty="0"/>
              <a:t>maio:</a:t>
            </a:r>
            <a:endParaRPr lang="pt-BR" dirty="0"/>
          </a:p>
          <a:p>
            <a:pPr lvl="0"/>
            <a:r>
              <a:rPr lang="pt-BR" i="1" dirty="0"/>
              <a:t>5/sábado – 14h às 17h – Setor S. Lucas, Centro Pastoral S. Lucas. </a:t>
            </a:r>
            <a:endParaRPr lang="pt-BR" dirty="0"/>
          </a:p>
          <a:p>
            <a:pPr lvl="0"/>
            <a:r>
              <a:rPr lang="pt-BR" i="1" dirty="0"/>
              <a:t>20/dom – 8h às 11h – Setor S. Geraldo, Centro Pastoral João Paulo II</a:t>
            </a:r>
            <a:r>
              <a:rPr lang="pt-BR" i="1" dirty="0" smtClean="0"/>
              <a:t>.</a:t>
            </a:r>
            <a:endParaRPr lang="pt-BR" dirty="0"/>
          </a:p>
        </p:txBody>
      </p:sp>
    </p:spTree>
    <p:extLst>
      <p:ext uri="{BB962C8B-B14F-4D97-AF65-F5344CB8AC3E}">
        <p14:creationId xmlns:p14="http://schemas.microsoft.com/office/powerpoint/2010/main" val="529418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8018"/>
          </a:xfrm>
        </p:spPr>
        <p:txBody>
          <a:bodyPr>
            <a:normAutofit fontScale="90000"/>
          </a:bodyPr>
          <a:lstStyle/>
          <a:p>
            <a:endParaRPr lang="pt-BR" dirty="0"/>
          </a:p>
        </p:txBody>
      </p:sp>
      <p:sp>
        <p:nvSpPr>
          <p:cNvPr id="3" name="Espaço Reservado para Conteúdo 2"/>
          <p:cNvSpPr>
            <a:spLocks noGrp="1"/>
          </p:cNvSpPr>
          <p:nvPr>
            <p:ph idx="1"/>
          </p:nvPr>
        </p:nvSpPr>
        <p:spPr>
          <a:xfrm>
            <a:off x="457200" y="404664"/>
            <a:ext cx="7467600" cy="5721499"/>
          </a:xfrm>
        </p:spPr>
        <p:txBody>
          <a:bodyPr/>
          <a:lstStyle/>
          <a:p>
            <a:r>
              <a:rPr lang="pt-BR" b="1" i="1" u="sng" dirty="0"/>
              <a:t>junho:</a:t>
            </a:r>
            <a:endParaRPr lang="pt-BR" dirty="0"/>
          </a:p>
          <a:p>
            <a:pPr lvl="0"/>
            <a:r>
              <a:rPr lang="pt-BR" i="1" dirty="0"/>
              <a:t>2/sábado – 14h às 17h – Setor S. Geraldo, Centro Pastoral João Paulo II.</a:t>
            </a:r>
            <a:endParaRPr lang="pt-BR" dirty="0"/>
          </a:p>
          <a:p>
            <a:pPr lvl="0"/>
            <a:r>
              <a:rPr lang="pt-BR" i="1" dirty="0"/>
              <a:t>24/domingo – 8h às 11h – Setor S. Lucas, Centro Pastoral S. Lucas.</a:t>
            </a:r>
            <a:endParaRPr lang="pt-BR" dirty="0"/>
          </a:p>
          <a:p>
            <a:r>
              <a:rPr lang="pt-BR" b="1" i="1" u="sng" dirty="0"/>
              <a:t>julho:</a:t>
            </a:r>
            <a:endParaRPr lang="pt-BR" dirty="0"/>
          </a:p>
          <a:p>
            <a:pPr lvl="0"/>
            <a:r>
              <a:rPr lang="pt-BR" i="1" dirty="0"/>
              <a:t>7/sábado – 14h às 17h – Setor S. Geraldo, Centro Pastoral João Paulo II.</a:t>
            </a:r>
            <a:endParaRPr lang="pt-BR" dirty="0"/>
          </a:p>
          <a:p>
            <a:pPr lvl="0"/>
            <a:r>
              <a:rPr lang="pt-BR" i="1" dirty="0"/>
              <a:t> 29/domingo – 8h às 11h – Setor S. Lucas,</a:t>
            </a:r>
            <a:r>
              <a:rPr lang="pt-BR" dirty="0"/>
              <a:t> </a:t>
            </a:r>
            <a:r>
              <a:rPr lang="pt-BR" i="1" dirty="0"/>
              <a:t>Centro Pastoral São Lucas.</a:t>
            </a:r>
            <a:endParaRPr lang="pt-BR" dirty="0"/>
          </a:p>
          <a:p>
            <a:endParaRPr lang="pt-BR" dirty="0"/>
          </a:p>
          <a:p>
            <a:endParaRPr lang="pt-BR" dirty="0"/>
          </a:p>
        </p:txBody>
      </p:sp>
    </p:spTree>
    <p:extLst>
      <p:ext uri="{BB962C8B-B14F-4D97-AF65-F5344CB8AC3E}">
        <p14:creationId xmlns:p14="http://schemas.microsoft.com/office/powerpoint/2010/main" val="36343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pic>
        <p:nvPicPr>
          <p:cNvPr id="2050" name="Picture 2" descr="C:\Users\cliente\Desktop\Antônio - Secretaria\PARÓQUIA\Imagens Slides\depositphotos_52470063-stock-photo-people-stacking-their-hands-together.jpg"/>
          <p:cNvPicPr>
            <a:picLocks noChangeAspect="1" noChangeArrowheads="1"/>
          </p:cNvPicPr>
          <p:nvPr/>
        </p:nvPicPr>
        <p:blipFill>
          <a:blip r:embed="rId3"/>
          <a:srcRect/>
          <a:stretch>
            <a:fillRect/>
          </a:stretch>
        </p:blipFill>
        <p:spPr bwMode="auto">
          <a:xfrm>
            <a:off x="214282" y="3214686"/>
            <a:ext cx="3154494" cy="3119444"/>
          </a:xfrm>
          <a:prstGeom prst="rect">
            <a:avLst/>
          </a:prstGeom>
          <a:noFill/>
        </p:spPr>
      </p:pic>
      <p:sp>
        <p:nvSpPr>
          <p:cNvPr id="2" name="Título 1"/>
          <p:cNvSpPr>
            <a:spLocks noGrp="1"/>
          </p:cNvSpPr>
          <p:nvPr>
            <p:ph type="title"/>
          </p:nvPr>
        </p:nvSpPr>
        <p:spPr>
          <a:xfrm>
            <a:off x="457200" y="714356"/>
            <a:ext cx="7467600" cy="703282"/>
          </a:xfrm>
        </p:spPr>
        <p:txBody>
          <a:bodyPr>
            <a:normAutofit fontScale="90000"/>
          </a:bodyPr>
          <a:lstStyle/>
          <a:p>
            <a:r>
              <a:rPr lang="pt-BR" b="1" u="sng" dirty="0" smtClean="0">
                <a:latin typeface="Baskerville Old Face" pitchFamily="18" charset="0"/>
              </a:rPr>
              <a:t>1 - NÓS SOMOS IGREJA</a:t>
            </a:r>
            <a:r>
              <a:rPr lang="pt-BR" dirty="0" smtClean="0"/>
              <a:t/>
            </a:r>
            <a:br>
              <a:rPr lang="pt-BR" dirty="0" smtClean="0"/>
            </a:br>
            <a:r>
              <a:rPr lang="pt-BR" dirty="0" smtClean="0"/>
              <a:t/>
            </a:r>
            <a:br>
              <a:rPr lang="pt-BR" dirty="0" smtClean="0"/>
            </a:br>
            <a:endParaRPr lang="pt-BR" dirty="0"/>
          </a:p>
        </p:txBody>
      </p:sp>
      <p:sp>
        <p:nvSpPr>
          <p:cNvPr id="3" name="Espaço Reservado para Conteúdo 2"/>
          <p:cNvSpPr>
            <a:spLocks noGrp="1"/>
          </p:cNvSpPr>
          <p:nvPr>
            <p:ph idx="1"/>
          </p:nvPr>
        </p:nvSpPr>
        <p:spPr>
          <a:xfrm>
            <a:off x="247672" y="928670"/>
            <a:ext cx="7467600" cy="5197493"/>
          </a:xfrm>
        </p:spPr>
        <p:txBody>
          <a:bodyPr>
            <a:normAutofit fontScale="70000" lnSpcReduction="20000"/>
          </a:bodyPr>
          <a:lstStyle/>
          <a:p>
            <a:r>
              <a:rPr lang="pt-BR" sz="3600" b="1" u="sng" dirty="0" smtClean="0"/>
              <a:t>PONTO DE PARTIDA</a:t>
            </a:r>
          </a:p>
          <a:p>
            <a:pPr>
              <a:buNone/>
            </a:pPr>
            <a:endParaRPr lang="pt-BR" sz="3600" u="sng" dirty="0" smtClean="0"/>
          </a:p>
          <a:p>
            <a:pPr algn="just">
              <a:buNone/>
            </a:pPr>
            <a:r>
              <a:rPr lang="pt-BR" dirty="0" smtClean="0"/>
              <a:t>		Todo ser humano é um ser social. Precisa do outro. Só junto com os outros pode crescer.</a:t>
            </a:r>
          </a:p>
          <a:p>
            <a:pPr algn="just">
              <a:buNone/>
            </a:pPr>
            <a:r>
              <a:rPr lang="pt-BR" dirty="0" smtClean="0"/>
              <a:t>		Deem exemplos de que precisamos constantemente uns dos outros.</a:t>
            </a:r>
          </a:p>
          <a:p>
            <a:pPr algn="just">
              <a:buNone/>
            </a:pPr>
            <a:r>
              <a:rPr lang="pt-BR" dirty="0" smtClean="0"/>
              <a:t>					A necessidade de andarmos 			    juntos se mostra no fato de que os 			    homens se associam em empresas, 			     clubes, movimentos, na família etc.</a:t>
            </a:r>
          </a:p>
          <a:p>
            <a:pPr algn="just">
              <a:buNone/>
            </a:pPr>
            <a:r>
              <a:rPr lang="pt-BR" dirty="0" smtClean="0"/>
              <a:t>					Estamos vendo que os homens			     se associam para con­seguirem 			     alcançar certos objetivos. Dizemos 			     com razão, a união faz a força.</a:t>
            </a:r>
          </a:p>
          <a:p>
            <a:pPr algn="just">
              <a:buNone/>
            </a:pPr>
            <a:r>
              <a:rPr lang="pt-BR" dirty="0" smtClean="0"/>
              <a:t>					Isto se aplica também à 				     dimensão religiosa da nossa vida. 				Também aqui devemos viver 			     juntos e unirmos as forças.</a:t>
            </a:r>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liente\Pictures\Paroquia Sao Geraldo Magela oficial logomarca.png"/>
          <p:cNvPicPr>
            <a:picLocks noChangeAspect="1" noChangeArrowheads="1"/>
          </p:cNvPicPr>
          <p:nvPr/>
        </p:nvPicPr>
        <p:blipFill>
          <a:blip r:embed="rId2" cstate="print"/>
          <a:srcRect/>
          <a:stretch>
            <a:fillRect/>
          </a:stretch>
        </p:blipFill>
        <p:spPr bwMode="auto">
          <a:xfrm>
            <a:off x="6715107" y="4884550"/>
            <a:ext cx="2428893" cy="1973450"/>
          </a:xfrm>
          <a:prstGeom prst="rect">
            <a:avLst/>
          </a:prstGeom>
          <a:noFill/>
        </p:spPr>
      </p:pic>
      <p:sp>
        <p:nvSpPr>
          <p:cNvPr id="3" name="Espaço Reservado para Conteúdo 2"/>
          <p:cNvSpPr>
            <a:spLocks noGrp="1"/>
          </p:cNvSpPr>
          <p:nvPr>
            <p:ph idx="1"/>
          </p:nvPr>
        </p:nvSpPr>
        <p:spPr>
          <a:xfrm>
            <a:off x="285720" y="357166"/>
            <a:ext cx="7467600" cy="3000396"/>
          </a:xfrm>
        </p:spPr>
        <p:txBody>
          <a:bodyPr>
            <a:normAutofit fontScale="70000" lnSpcReduction="20000"/>
          </a:bodyPr>
          <a:lstStyle/>
          <a:p>
            <a:r>
              <a:rPr lang="pt-BR" sz="4000" b="1" u="sng" dirty="0" smtClean="0"/>
              <a:t>DESENVOLVIMENTO</a:t>
            </a:r>
            <a:endParaRPr lang="pt-BR" sz="4000" u="sng" dirty="0" smtClean="0"/>
          </a:p>
          <a:p>
            <a:pPr algn="just">
              <a:buNone/>
            </a:pPr>
            <a:r>
              <a:rPr lang="pt-BR" sz="4200" dirty="0" smtClean="0"/>
              <a:t>		</a:t>
            </a:r>
            <a:r>
              <a:rPr lang="pt-BR" dirty="0" smtClean="0"/>
              <a:t>Durante a vida de Jesus, muitos seguiram o Mestre. Ficaram admirados por sua Palavra e impressionados por seu modo de viver.</a:t>
            </a:r>
          </a:p>
          <a:p>
            <a:pPr algn="just">
              <a:buNone/>
            </a:pPr>
            <a:r>
              <a:rPr lang="pt-BR" dirty="0" smtClean="0"/>
              <a:t>		Depois da morte e ressurreição de Jesus, aqueles que tinham vivido com Ele saíram para anunciá-lo. De tal modo era a sua pregação que muitos aderiram a Cristo e pediram o batismo.</a:t>
            </a:r>
          </a:p>
          <a:p>
            <a:pPr algn="just">
              <a:buNone/>
            </a:pPr>
            <a:r>
              <a:rPr lang="pt-BR" sz="3800" dirty="0" smtClean="0"/>
              <a:t>		</a:t>
            </a:r>
            <a:endParaRPr lang="pt-BR" dirty="0"/>
          </a:p>
        </p:txBody>
      </p:sp>
      <p:sp>
        <p:nvSpPr>
          <p:cNvPr id="6" name="Espaço Reservado para Conteúdo 2"/>
          <p:cNvSpPr txBox="1">
            <a:spLocks/>
          </p:cNvSpPr>
          <p:nvPr/>
        </p:nvSpPr>
        <p:spPr>
          <a:xfrm>
            <a:off x="3286116" y="2786058"/>
            <a:ext cx="4572032" cy="3357586"/>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pt-BR" sz="38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ço Reservado para Conteúdo 2"/>
          <p:cNvSpPr txBox="1">
            <a:spLocks/>
          </p:cNvSpPr>
          <p:nvPr/>
        </p:nvSpPr>
        <p:spPr>
          <a:xfrm>
            <a:off x="3286116" y="2786058"/>
            <a:ext cx="4429156" cy="3500462"/>
          </a:xfrm>
          <a:prstGeom prst="rect">
            <a:avLst/>
          </a:prstGeom>
        </p:spPr>
        <p:txBody>
          <a:bodyPr vert="horz">
            <a:noAutofit/>
          </a:bodyPr>
          <a:lstStyle/>
          <a:p>
            <a:pPr algn="just"/>
            <a:r>
              <a:rPr lang="pt-BR" sz="2100" dirty="0" smtClean="0"/>
              <a:t>	Queriam </a:t>
            </a:r>
            <a:r>
              <a:rPr lang="pt-BR" sz="2100" dirty="0"/>
              <a:t>seguir os passos de Cristo, mas não o faziam individualmente. Formavam comunidades de cristãos, que, impulsionados pelo Espírito Santo, procuravam viver em união e fraternidade, em fé e oração.</a:t>
            </a:r>
          </a:p>
          <a:p>
            <a:pPr algn="just"/>
            <a:r>
              <a:rPr lang="pt-BR" sz="2100" dirty="0" smtClean="0"/>
              <a:t>	Estas </a:t>
            </a:r>
            <a:r>
              <a:rPr lang="pt-BR" sz="2100" dirty="0"/>
              <a:t>comunidades se chamavam e chamam IGREJA, até hoje. A palavra IGREJA vem do grego e significa ASSEMBLEIA.</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pt-BR" sz="21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cliente\Desktop\Antônio - Secretaria\PARÓQUIA\Imagens Slides\a-ascensc3a3o-de-jesus.jpg"/>
          <p:cNvPicPr>
            <a:picLocks noChangeAspect="1" noChangeArrowheads="1"/>
          </p:cNvPicPr>
          <p:nvPr/>
        </p:nvPicPr>
        <p:blipFill>
          <a:blip r:embed="rId3"/>
          <a:srcRect/>
          <a:stretch>
            <a:fillRect/>
          </a:stretch>
        </p:blipFill>
        <p:spPr bwMode="auto">
          <a:xfrm>
            <a:off x="285720" y="2857496"/>
            <a:ext cx="2857520" cy="3571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Personalizada 3">
      <a:dk1>
        <a:srgbClr val="ABB89D"/>
      </a:dk1>
      <a:lt1>
        <a:srgbClr val="151514"/>
      </a:lt1>
      <a:dk2>
        <a:srgbClr val="FFFFFF"/>
      </a:dk2>
      <a:lt2>
        <a:srgbClr val="D4D2D0"/>
      </a:lt2>
      <a:accent1>
        <a:srgbClr val="151514"/>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712</Words>
  <Application>Microsoft Office PowerPoint</Application>
  <PresentationFormat>Apresentação na tela (4:3)</PresentationFormat>
  <Paragraphs>243</Paragraphs>
  <Slides>49</Slides>
  <Notes>0</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Técnica</vt:lpstr>
      <vt:lpstr>FORMAÇÃO PARA MINISTROS DA COMUNHÃO   E DA PALAVRA  </vt:lpstr>
      <vt:lpstr>1º Encontro </vt:lpstr>
      <vt:lpstr>Apresentação do PowerPoint</vt:lpstr>
      <vt:lpstr>Apresentação do PowerPoint</vt:lpstr>
      <vt:lpstr>Apresentação do PowerPoint</vt:lpstr>
      <vt:lpstr>Apresentação do PowerPoint</vt:lpstr>
      <vt:lpstr>Apresentação do PowerPoint</vt:lpstr>
      <vt:lpstr>1 - NÓS SOMOS IGREJA  </vt:lpstr>
      <vt:lpstr>Apresentação do PowerPoint</vt:lpstr>
      <vt:lpstr>Apresentação do PowerPoint</vt:lpstr>
      <vt:lpstr>Leitura bíblica:</vt:lpstr>
      <vt:lpstr>Apresentação do PowerPoint</vt:lpstr>
      <vt:lpstr>At 2,22-27 e 4,32-35 - Efeitos do Espírito nas primeiras comunidades da Igreja. </vt:lpstr>
      <vt:lpstr>Apresentação do PowerPoint</vt:lpstr>
      <vt:lpstr>Apresentação do PowerPoint</vt:lpstr>
      <vt:lpstr>Apresentação do PowerPoint</vt:lpstr>
      <vt:lpstr>Apresentação do PowerPoint</vt:lpstr>
      <vt:lpstr>Apresentação do PowerPoint</vt:lpstr>
      <vt:lpstr>Apresentação do PowerPoint</vt:lpstr>
      <vt:lpstr>CANTO (CF/75): </vt:lpstr>
      <vt:lpstr>Apresentação do PowerPoint</vt:lpstr>
      <vt:lpstr>2 - NÓS SOMOS O CORPO DE CRISTO </vt:lpstr>
      <vt:lpstr>Apresentação do PowerPoint</vt:lpstr>
      <vt:lpstr>Leitura bíblica:</vt:lpstr>
      <vt:lpstr>Apresentação do PowerPoint</vt:lpstr>
      <vt:lpstr>Leitura bíblica:</vt:lpstr>
      <vt:lpstr>Apresentação do PowerPoint</vt:lpstr>
      <vt:lpstr>Apresentação do PowerPoint</vt:lpstr>
      <vt:lpstr>CANTO:</vt:lpstr>
      <vt:lpstr>Leitura bíblica:</vt:lpstr>
      <vt:lpstr>Apresentação do PowerPoint</vt:lpstr>
      <vt:lpstr>CANTO:</vt:lpstr>
      <vt:lpstr>3 - O MINISTÉRIO NA IGREJA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CANTO:</vt:lpstr>
      <vt:lpstr>ENCERRAMENTO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FORMAÇÃO PARA MINISTROS DA COMUNHÃO   E DA PALAVRA</dc:title>
  <dc:creator>cliente</dc:creator>
  <cp:lastModifiedBy>Usuario</cp:lastModifiedBy>
  <cp:revision>33</cp:revision>
  <dcterms:created xsi:type="dcterms:W3CDTF">2018-01-30T18:21:31Z</dcterms:created>
  <dcterms:modified xsi:type="dcterms:W3CDTF">2010-10-25T15:36:59Z</dcterms:modified>
</cp:coreProperties>
</file>